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7" r:id="rId37"/>
    <p:sldId id="298" r:id="rId38"/>
    <p:sldId id="299" r:id="rId39"/>
    <p:sldId id="300" r:id="rId40"/>
    <p:sldId id="301" r:id="rId41"/>
    <p:sldId id="302" r:id="rId42"/>
    <p:sldId id="303" r:id="rId43"/>
    <p:sldId id="304" r:id="rId44"/>
    <p:sldId id="305" r:id="rId45"/>
    <p:sldId id="306" r:id="rId4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3" d="100"/>
          <a:sy n="63" d="100"/>
        </p:scale>
        <p:origin x="78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0730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respected chairpersons, esteemed faculty, seniors and colleagues. My topic today is: From PCOS to PMOS — why the name had to change. This is not merely a change in terminology. It reflects a major shift in how we understand, diagnose, counsel and follow women with this condition.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not to criticize Rotterdam unfairly. It helped standardize diagnosis and recognized heterogeneity. The issue was not the criteria alone; the issue was that the name PCOS continued to make the ovary look like the whole disease.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time, the international guidelines emphasized that the disease is broader than reproductive symptoms. They highlight metabolic health, cardiovascular risk, mental health, sleep apnea, endometrial risk and pregnancy risk. This set the stage for a new name.</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2026, PCOS was renamed Polyendocrine Metabolic Ovarian Syndrome, or PMOS. The name was not chosen casually. It came after a long global consensus process involving patients and professionals, and it is planned to transition into guidelines and education.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 move to the most important part of the talk: why did we need to change the name? I will explain this in a simple and defensible way for a conference audience.</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central message. The old name points the audience toward ovarian morphology. The new name points toward the endocrine and metabolic biology of the condition.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problem is the word cyst. In PMOS, the so-called cysts are actually follicles arrested in development. This single word has caused major confusion for patients, who often believe they have dangerous cysts or need surgery.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reason is that polycystic ovaries are not required in all patients. Some women have clear hyperandrogenism and ovulatory dysfunction without classic ultrasound morphology. A disease name should not be based on a feature that is not always present.</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reason is that polycystic ovarian morphology is not specific. Some healthy women, especially younger women, may have this morphology without the syndrome. So it can be present without disease and absent in disease.</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reason is very practical. When the disease is called an ovarian syndrome, doctors and patients naturally focus on cycles, infertility and ultrasound. This can make us miss glucose intolerance, hypertension, dyslipidemia, mental health concerns and long-term risk.</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comparison slide is very useful for the audience. It shows that the old name was not just incomplete; it actively directed attention to the wrong center of the disease.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explains why the topic is relevant for a conference today. PMOS is a recent global terminology change. It is important for us because we commonly see these patients in infertility, menstrual disorder, dermatology, endocrine and pregnancy clinics.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frequently misunderstand the old name. They may think they have dangerous cysts, that they need surgery, or that the problem only matters when they want pregnancy. A better name should improve counseling and reduce confusion.</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Names influence research questions, funding, patient education and policy. If a condition sounds like a small ovarian issue, it may not receive the chronic disease attention it deserves. PMOS reframes it as a multisystem condition.</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explaining why PCOS was inadequate, I will now decode the new name. This is the “what’s in a name” section.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breaks the new name into its components. PMOS keeps the ovarian component, but places it within a broader endocrine and metabolic framework.</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Polyendocrine means that this is not just an ovarian hormone problem. Androgens, gonadotropins, insulin and adipose-related mediators interact. This explains why presentation varies from acne and hirsutism to infertility and metabolic risk.</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word metabolic is the major advantage of PMOS. It reminds us that even a lean woman can have insulin resistance and metabolic risk. Therefore, we should not judge risk only by BMI.</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name does not remove the ovary. Ovarian dysfunction remains very important. But the ovary is not the origin of every problem and not the only target of treatment.</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most important pathophysiology slide. Insulin resistance leads to compensatory hyperinsulinemia. Insulin acts on ovarian theca cells and increases androgen production. Androgens worsen anovulation, visceral fat and metabolic dysfunction.</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explains the bridge between metabolism and ovary. Insulin is not just a sugar hormone here. It behaves like a co-gonadotropin, amplifying ovarian androgen production and reducing SHBG.</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cycle is clinically useful. More visceral fat worsens insulin resistance. Higher insulin increases androgen excess. Androgen excess promotes further central adiposity and anovulation. Breaking this cycle is the core of long-term care.</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end of the talk, I want the audience to understand the core reasons for the name change. My emphasis will be practical: what does the name remind us to screen for, counsel for and prevent?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patients and doctors assume that only obese women are metabolically at risk. This is not correct, especially in South Asian women. A normal BMI does not mean normal insulin sensitivity or low cardiometabolic risk.</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findings we see daily. Acanthosis nigricans is especially important because it is a visible biomarker of insulin resistance. We should not dismiss it as just a cosmetic finding.</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line in the presentation. It is memorable for professors and students. It shifts thinking from cosmetics to metabolic screening.</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Mental health is often overlooked because the old name sends us toward the ovary and skin. The 2023 guideline emphasizes depression and anxiety screening. If we do not ask, we will not know.</a:t>
            </a:r>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summarizes why PMOS is a better name. It captures the systems we need to remember in care. The key point is not to overwhelm the audience, but to show that the old name missed the breadth of disease.</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obstetricians, this is the practical point. PMOS is not only an infertility diagnosis. Once pregnant, women need risk assessment for gestational diabetes and hypertensive disorders, and ideally metabolic optimization should start before conception.</a:t>
            </a:r>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section is practical and conference friendly. It answers what this name change means in our OPD, infertility clinic and antenatal care.</a:t>
            </a:r>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important for faculty. It shows that the name change should alter our daily practice. Symptom treatment is not enough; we must also identify long-term risk.</a:t>
            </a:r>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practical framework. Ask about cycles, weight change, sleep, mood and family history. Look for hirsutism and acanthosis. Measure BMI, waist and BP. Screen glucose and lipids. Counsel for lifestyle and long-term follow-up.</a:t>
            </a:r>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a conference-ready checklist. We can say: PMOS requires a metabolic workup, not only pelvic ultrasound. OGTT is preferred where feasible because fasting glucose or HbA1c alone may miss some cases.</a:t>
            </a:r>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is divided into five simple parts. First, the history. Then the problem with the old name. Third, the meaning of the new name. Fourth, the global consensus process. Finally, the clinical implications for our patients.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gives the audience exact patient-centered language. It is useful for rounds and OPD counseling.</a:t>
            </a:r>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India, PMOS should be seen as a public health opportunity. We can use simple clinical markers in busy OPDs and link women to non-communicable disease prevention programs.</a:t>
            </a:r>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concept is powerful for obstetrics. Instead of waiting for GDM or preeclampsia, we should optimize metabolic health before conception. It is preventive obstetrics.</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closing punchline. It summarizes the entire presentation: the name change reflects a shift from morphology to mechanism, from ovary to whole woman, and from short-term symptom control to lifelong preventive care.</a:t>
            </a:r>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by thanking the audience. If asked what changed, say: the disease has not changed, but our understanding and communication have changed. The name PMOS reminds us to screen and manage the metabolic, endocrine, psychological and reproductive dimensions together.Key references used: Teede HJ and colleagues, Polyendocrine metabolic ovarian syndrome, the new name for polycystic ovary syndrome: a multistep global consensus process, Lancet, 2026; Endocrine Society press release, May 12 2026; Monash University news release, May 13 2026; Recommendations from the 2023 International Evidence-based Guideline for the Assessment and Management of PCOS/PMOS; Rotterdam ESHRE/ASRM-sponsored consensus workshop 2003; Stein IF and Leventhal ML, 1935.</a:t>
            </a:r>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begin with a short historical timeline. This part is important because it shows how our understanding moved from ovarian appearance to a systemic endocrine-metabolic disorder.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Historically, women with features similar to PMOS were described centuries ago. The important point is that the syndrome existed before it was named, and it was recognized clinically before we had ultrasound.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1935, Stein and Leventhal described seven women with amenorrhea, infertility and enlarged polycystic ovaries. This was the birth of the ovary-focused concept. It was a landmark, but it also shaped decades of narrow thinking.</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1990 NIH criteria focused on hyperandrogenism and ovulatory dysfunction. Interestingly, ultrasound polycystic ovarian morphology was not required. This is useful to mention because even the first formal criteria did not make ovarian cysts mandatory.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Rotterdam criteria broadened the diagnosis. Any two of three features were sufficient: oligo-anovulation, hyperandrogenism, and polycystic ovarian morphology. This broadened the phenotype, but it also increased reliance on the ovarian image in the name.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FF8F2"/>
        </a:solidFill>
        <a:effectLst/>
      </p:bgPr>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gradFill>
          <a:gsLst>
            <a:gs pos="5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7324D"/>
          </a:solidFill>
          <a:ln w="12700">
            <a:solidFill>
              <a:srgbClr val="17324D"/>
            </a:solidFill>
            <a:prstDash val="solid"/>
          </a:ln>
        </p:spPr>
      </p:sp>
      <p:sp>
        <p:nvSpPr>
          <p:cNvPr id="3" name="Shape 1"/>
          <p:cNvSpPr/>
          <p:nvPr/>
        </p:nvSpPr>
        <p:spPr>
          <a:xfrm>
            <a:off x="0" y="0"/>
            <a:ext cx="201168" cy="6858000"/>
          </a:xfrm>
          <a:prstGeom prst="rect">
            <a:avLst/>
          </a:prstGeom>
          <a:solidFill>
            <a:srgbClr val="E56B5D"/>
          </a:solidFill>
          <a:ln w="12700">
            <a:solidFill>
              <a:srgbClr val="E56B5D"/>
            </a:solidFill>
            <a:prstDash val="solid"/>
          </a:ln>
        </p:spPr>
      </p:sp>
      <p:sp>
        <p:nvSpPr>
          <p:cNvPr id="4" name="Text 2"/>
          <p:cNvSpPr/>
          <p:nvPr/>
        </p:nvSpPr>
        <p:spPr>
          <a:xfrm>
            <a:off x="731520" y="1325880"/>
            <a:ext cx="9601200" cy="685800"/>
          </a:xfrm>
          <a:prstGeom prst="rect">
            <a:avLst/>
          </a:prstGeom>
          <a:noFill/>
          <a:ln/>
        </p:spPr>
        <p:txBody>
          <a:bodyPr wrap="square" rtlCol="0" anchor="ctr">
            <a:noAutofit/>
          </a:bodyPr>
          <a:lstStyle/>
          <a:p>
            <a:pPr marL="0" indent="0">
              <a:buNone/>
            </a:pPr>
            <a:r>
              <a:rPr lang="en-US" sz="5000" b="1" dirty="0">
                <a:solidFill>
                  <a:srgbClr val="FFFFFF"/>
                </a:solidFill>
                <a:latin typeface="Aptos Display" pitchFamily="34" charset="0"/>
                <a:ea typeface="Aptos Display" pitchFamily="34" charset="-122"/>
                <a:cs typeface="Aptos Display" pitchFamily="34" charset="-120"/>
              </a:rPr>
              <a:t>From PCOS to PMOS</a:t>
            </a:r>
            <a:endParaRPr lang="en-US" sz="5000" dirty="0"/>
          </a:p>
        </p:txBody>
      </p:sp>
      <p:sp>
        <p:nvSpPr>
          <p:cNvPr id="5" name="Text 3"/>
          <p:cNvSpPr/>
          <p:nvPr/>
        </p:nvSpPr>
        <p:spPr>
          <a:xfrm>
            <a:off x="768096" y="2148840"/>
            <a:ext cx="9326880" cy="457200"/>
          </a:xfrm>
          <a:prstGeom prst="rect">
            <a:avLst/>
          </a:prstGeom>
          <a:noFill/>
          <a:ln/>
        </p:spPr>
        <p:txBody>
          <a:bodyPr wrap="square" rtlCol="0" anchor="ctr">
            <a:noAutofit/>
          </a:bodyPr>
          <a:lstStyle/>
          <a:p>
            <a:pPr marL="0" indent="0">
              <a:buNone/>
            </a:pPr>
            <a:r>
              <a:rPr lang="en-US" sz="3000" dirty="0">
                <a:solidFill>
                  <a:srgbClr val="DDF7F4"/>
                </a:solidFill>
              </a:rPr>
              <a:t>Why the name had to change</a:t>
            </a:r>
            <a:endParaRPr lang="en-US" sz="3000" dirty="0"/>
          </a:p>
        </p:txBody>
      </p:sp>
      <p:sp>
        <p:nvSpPr>
          <p:cNvPr id="6" name="Shape 4"/>
          <p:cNvSpPr/>
          <p:nvPr/>
        </p:nvSpPr>
        <p:spPr>
          <a:xfrm>
            <a:off x="836778" y="2880360"/>
            <a:ext cx="5753405" cy="0"/>
          </a:xfrm>
          <a:prstGeom prst="line">
            <a:avLst/>
          </a:prstGeom>
          <a:noFill/>
          <a:ln w="38100">
            <a:solidFill>
              <a:srgbClr val="E56B5D"/>
            </a:solidFill>
            <a:prstDash val="solid"/>
          </a:ln>
        </p:spPr>
      </p:sp>
      <p:sp>
        <p:nvSpPr>
          <p:cNvPr id="7" name="Text 5"/>
          <p:cNvSpPr/>
          <p:nvPr/>
        </p:nvSpPr>
        <p:spPr>
          <a:xfrm>
            <a:off x="786384" y="3246120"/>
            <a:ext cx="7498080" cy="365760"/>
          </a:xfrm>
          <a:prstGeom prst="rect">
            <a:avLst/>
          </a:prstGeom>
          <a:noFill/>
          <a:ln/>
        </p:spPr>
        <p:txBody>
          <a:bodyPr wrap="square" rtlCol="0" anchor="ctr"/>
          <a:lstStyle/>
          <a:p>
            <a:pPr marL="0" indent="0">
              <a:buNone/>
            </a:pPr>
            <a:endParaRPr lang="en-US" sz="1500" dirty="0"/>
          </a:p>
        </p:txBody>
      </p:sp>
      <p:sp>
        <p:nvSpPr>
          <p:cNvPr id="8" name="Text 6"/>
          <p:cNvSpPr/>
          <p:nvPr/>
        </p:nvSpPr>
        <p:spPr>
          <a:xfrm>
            <a:off x="836778" y="5839460"/>
            <a:ext cx="6752336" cy="482600"/>
          </a:xfrm>
          <a:prstGeom prst="rect">
            <a:avLst/>
          </a:prstGeom>
          <a:noFill/>
          <a:ln/>
        </p:spPr>
        <p:txBody>
          <a:bodyPr wrap="square" rtlCol="0" anchor="ctr"/>
          <a:lstStyle/>
          <a:p>
            <a:pPr marL="0" indent="0">
              <a:buNone/>
            </a:pPr>
            <a:r>
              <a:rPr lang="en-US" sz="2400" i="1" dirty="0">
                <a:solidFill>
                  <a:srgbClr val="E5E7EB"/>
                </a:solidFill>
              </a:rPr>
              <a:t>Presenter: Dr. Farnaz Kausar</a:t>
            </a:r>
            <a:br>
              <a:rPr lang="en-US" sz="2400" i="1" dirty="0">
                <a:solidFill>
                  <a:srgbClr val="E5E7EB"/>
                </a:solidFill>
              </a:rPr>
            </a:br>
            <a:r>
              <a:rPr lang="en-US" sz="2400" i="1" dirty="0">
                <a:solidFill>
                  <a:srgbClr val="E5E7EB"/>
                </a:solidFill>
              </a:rPr>
              <a:t>Junior Resident </a:t>
            </a:r>
            <a:br>
              <a:rPr lang="en-US" sz="2400" i="1" dirty="0">
                <a:solidFill>
                  <a:srgbClr val="E5E7EB"/>
                </a:solidFill>
              </a:rPr>
            </a:br>
            <a:r>
              <a:rPr lang="en-US" sz="2400" i="1" dirty="0">
                <a:solidFill>
                  <a:srgbClr val="E5E7EB"/>
                </a:solidFill>
              </a:rPr>
              <a:t>Department of Obstetrics and Gynecology</a:t>
            </a:r>
            <a:endParaRPr lang="en-US" sz="2400" i="1"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a:t>
            </a:fld>
            <a:endParaRPr lang="en-US"/>
          </a:p>
        </p:txBody>
      </p:sp>
      <p:pic>
        <p:nvPicPr>
          <p:cNvPr id="10" name="Picture 9">
            <a:extLst>
              <a:ext uri="{FF2B5EF4-FFF2-40B4-BE49-F238E27FC236}">
                <a16:creationId xmlns:a16="http://schemas.microsoft.com/office/drawing/2014/main" id="{416C339B-136B-2CF2-FAA0-CDC56D3EA210}"/>
              </a:ext>
            </a:extLst>
          </p:cNvPr>
          <p:cNvPicPr>
            <a:picLocks noChangeAspect="1"/>
          </p:cNvPicPr>
          <p:nvPr/>
        </p:nvPicPr>
        <p:blipFill>
          <a:blip r:embed="rId3"/>
          <a:stretch>
            <a:fillRect/>
          </a:stretch>
        </p:blipFill>
        <p:spPr>
          <a:xfrm>
            <a:off x="9052560" y="-1"/>
            <a:ext cx="3117951" cy="6857999"/>
          </a:xfrm>
          <a:prstGeom prst="rect">
            <a:avLst/>
          </a:prstGeom>
        </p:spPr>
      </p:pic>
      <p:pic>
        <p:nvPicPr>
          <p:cNvPr id="11" name="Picture 10">
            <a:extLst>
              <a:ext uri="{FF2B5EF4-FFF2-40B4-BE49-F238E27FC236}">
                <a16:creationId xmlns:a16="http://schemas.microsoft.com/office/drawing/2014/main" id="{E7697424-2B29-0AD5-2FAA-30729B25B92B}"/>
              </a:ext>
            </a:extLst>
          </p:cNvPr>
          <p:cNvPicPr>
            <a:picLocks noChangeAspect="1"/>
          </p:cNvPicPr>
          <p:nvPr/>
        </p:nvPicPr>
        <p:blipFill>
          <a:blip r:embed="rId4">
            <a:grayscl/>
          </a:blip>
          <a:stretch>
            <a:fillRect/>
          </a:stretch>
        </p:blipFill>
        <p:spPr>
          <a:xfrm flipH="1">
            <a:off x="307442" y="202950"/>
            <a:ext cx="1058672" cy="10543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0DF0F0-F1CF-1EDB-4436-2896030847CE}"/>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F855A"/>
          </a:solidFill>
          <a:ln w="12700">
            <a:solidFill>
              <a:srgbClr val="2F855A"/>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What Rotterdam did well</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Recognized clinical heterogeneity</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Allowed diagnosis when phenotype varied</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Helped standardize research and practice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Created a widely used “global” framework</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A98DC2-E4B8-A8FF-5B91-6A5A5CDDA730}"/>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F0A04B"/>
          </a:solidFill>
          <a:ln w="12700">
            <a:solidFill>
              <a:srgbClr val="F0A04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But the story kept expanding</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1051560" y="1691640"/>
            <a:ext cx="964692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2018 and 2023 international guidelines emphasized broader health.</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Metabolic risk, cardiovascular risk, sleep apnea and mental health became central.</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Patient experience and stigma were explicitly addressed.</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8F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5E2CB15-E90F-8EFC-49E3-725A4B263530}"/>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2026: the name-change moment</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822960" y="1600200"/>
            <a:ext cx="3749040" cy="1280160"/>
          </a:xfrm>
          <a:prstGeom prst="rect">
            <a:avLst/>
          </a:prstGeom>
          <a:noFill/>
          <a:ln/>
        </p:spPr>
        <p:txBody>
          <a:bodyPr wrap="square" rtlCol="0" anchor="ctr">
            <a:normAutofit/>
          </a:bodyPr>
          <a:lstStyle/>
          <a:p>
            <a:pPr marL="0" indent="0">
              <a:buNone/>
            </a:pPr>
            <a:r>
              <a:rPr lang="en-US" sz="6200" b="1" dirty="0">
                <a:solidFill>
                  <a:srgbClr val="E56B5D"/>
                </a:solidFill>
              </a:rPr>
              <a:t>PMOS</a:t>
            </a:r>
            <a:endParaRPr lang="en-US" sz="6200" dirty="0"/>
          </a:p>
        </p:txBody>
      </p:sp>
      <p:sp>
        <p:nvSpPr>
          <p:cNvPr id="7" name="Text 5"/>
          <p:cNvSpPr/>
          <p:nvPr/>
        </p:nvSpPr>
        <p:spPr>
          <a:xfrm>
            <a:off x="960120" y="3063240"/>
            <a:ext cx="3840480" cy="502920"/>
          </a:xfrm>
          <a:prstGeom prst="rect">
            <a:avLst/>
          </a:prstGeom>
          <a:noFill/>
          <a:ln/>
        </p:spPr>
        <p:txBody>
          <a:bodyPr wrap="square" rtlCol="0" anchor="ctr"/>
          <a:lstStyle/>
          <a:p>
            <a:pPr marL="0" indent="0">
              <a:buNone/>
            </a:pPr>
            <a:r>
              <a:rPr lang="en-US" sz="2000" b="1" dirty="0">
                <a:solidFill>
                  <a:srgbClr val="17324D"/>
                </a:solidFill>
              </a:rPr>
              <a:t>Polyendocrine Metabolic Ovarian Syndrome</a:t>
            </a:r>
            <a:endParaRPr lang="en-US" sz="2000" dirty="0"/>
          </a:p>
        </p:txBody>
      </p:sp>
      <p:sp>
        <p:nvSpPr>
          <p:cNvPr id="8" name="Shape 6"/>
          <p:cNvSpPr/>
          <p:nvPr/>
        </p:nvSpPr>
        <p:spPr>
          <a:xfrm>
            <a:off x="5074920" y="1600200"/>
            <a:ext cx="0" cy="4114800"/>
          </a:xfrm>
          <a:prstGeom prst="line">
            <a:avLst/>
          </a:prstGeom>
          <a:noFill/>
          <a:ln w="15240">
            <a:solidFill>
              <a:srgbClr val="E7E1D8"/>
            </a:solidFill>
            <a:prstDash val="solid"/>
          </a:ln>
        </p:spPr>
      </p:sp>
      <p:sp>
        <p:nvSpPr>
          <p:cNvPr id="9" name="Text 7"/>
          <p:cNvSpPr/>
          <p:nvPr/>
        </p:nvSpPr>
        <p:spPr>
          <a:xfrm>
            <a:off x="5532120" y="1691640"/>
            <a:ext cx="5943600" cy="4023360"/>
          </a:xfrm>
          <a:prstGeom prst="rect">
            <a:avLst/>
          </a:prstGeom>
          <a:noFill/>
          <a:ln/>
        </p:spPr>
        <p:txBody>
          <a:bodyPr wrap="square" rtlCol="0" anchor="ctr">
            <a:normAutofit fontScale="92500"/>
          </a:bodyPr>
          <a:lstStyle/>
          <a:p>
            <a:pPr marL="228600" indent="-228600" algn="just">
              <a:lnSpc>
                <a:spcPct val="150000"/>
              </a:lnSpc>
              <a:buSzPct val="100000"/>
              <a:buChar char="•"/>
            </a:pPr>
            <a:r>
              <a:rPr lang="en-US" sz="2800" dirty="0">
                <a:solidFill>
                  <a:srgbClr val="1F2933"/>
                </a:solidFill>
              </a:rPr>
              <a:t>Announced globally on 12 May 2026.</a:t>
            </a:r>
            <a:endParaRPr lang="en-US" sz="2800" dirty="0"/>
          </a:p>
          <a:p>
            <a:pPr marL="228600" indent="-228600" algn="just">
              <a:lnSpc>
                <a:spcPct val="150000"/>
              </a:lnSpc>
              <a:buSzPct val="100000"/>
              <a:buChar char="•"/>
            </a:pPr>
            <a:r>
              <a:rPr lang="en-US" sz="2800" dirty="0">
                <a:solidFill>
                  <a:srgbClr val="1F2933"/>
                </a:solidFill>
              </a:rPr>
              <a:t>More than 50 patient and professional organizations involved.</a:t>
            </a:r>
            <a:endParaRPr lang="en-US" sz="2800" dirty="0"/>
          </a:p>
          <a:p>
            <a:pPr marL="228600" indent="-228600" algn="just">
              <a:lnSpc>
                <a:spcPct val="150000"/>
              </a:lnSpc>
              <a:buSzPct val="100000"/>
              <a:buChar char="•"/>
            </a:pPr>
            <a:r>
              <a:rPr lang="en-US" sz="2800" dirty="0">
                <a:solidFill>
                  <a:srgbClr val="1F2933"/>
                </a:solidFill>
              </a:rPr>
              <a:t>Planned transition toward full implementation in 2028 guideline update.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E56B5D"/>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E56B5D"/>
          </a:solidFill>
          <a:ln w="12700">
            <a:solidFill>
              <a:srgbClr val="E56B5D"/>
            </a:solidFill>
            <a:prstDash val="solid"/>
          </a:ln>
        </p:spPr>
      </p:sp>
      <p:sp>
        <p:nvSpPr>
          <p:cNvPr id="3" name="Text 1"/>
          <p:cNvSpPr/>
          <p:nvPr/>
        </p:nvSpPr>
        <p:spPr>
          <a:xfrm>
            <a:off x="822960" y="777240"/>
            <a:ext cx="1005840" cy="475488"/>
          </a:xfrm>
          <a:prstGeom prst="rect">
            <a:avLst/>
          </a:prstGeom>
          <a:noFill/>
          <a:ln/>
        </p:spPr>
        <p:txBody>
          <a:bodyPr wrap="square" rtlCol="0" anchor="ctr"/>
          <a:lstStyle/>
          <a:p>
            <a:pPr marL="0" indent="0">
              <a:buNone/>
            </a:pPr>
            <a:r>
              <a:rPr lang="en-US" sz="2800" b="1" dirty="0">
                <a:solidFill>
                  <a:srgbClr val="FFFFFF">
                    <a:alpha val="92000"/>
                  </a:srgbClr>
                </a:solidFill>
              </a:rPr>
              <a:t>02</a:t>
            </a:r>
            <a:endParaRPr lang="en-US" sz="2800" dirty="0"/>
          </a:p>
        </p:txBody>
      </p:sp>
      <p:sp>
        <p:nvSpPr>
          <p:cNvPr id="4" name="Text 2"/>
          <p:cNvSpPr/>
          <p:nvPr/>
        </p:nvSpPr>
        <p:spPr>
          <a:xfrm>
            <a:off x="822960" y="2148840"/>
            <a:ext cx="10607040" cy="914400"/>
          </a:xfrm>
          <a:prstGeom prst="rect">
            <a:avLst/>
          </a:prstGeom>
          <a:noFill/>
          <a:ln/>
        </p:spPr>
        <p:txBody>
          <a:bodyPr wrap="square" rtlCol="0" anchor="ctr">
            <a:normAutofit/>
          </a:bodyPr>
          <a:lstStyle/>
          <a:p>
            <a:pPr marL="0" indent="0">
              <a:buNone/>
            </a:pPr>
            <a:r>
              <a:rPr lang="en-US" sz="4200" b="1" dirty="0">
                <a:solidFill>
                  <a:srgbClr val="FFFFFF"/>
                </a:solidFill>
                <a:latin typeface="Aptos Display" pitchFamily="34" charset="0"/>
                <a:ea typeface="Aptos Display" pitchFamily="34" charset="-122"/>
                <a:cs typeface="Aptos Display" pitchFamily="34" charset="-120"/>
              </a:rPr>
              <a:t>Part 2</a:t>
            </a:r>
            <a:endParaRPr lang="en-US" sz="4200" dirty="0"/>
          </a:p>
        </p:txBody>
      </p:sp>
      <p:sp>
        <p:nvSpPr>
          <p:cNvPr id="5" name="Text 3"/>
          <p:cNvSpPr/>
          <p:nvPr/>
        </p:nvSpPr>
        <p:spPr>
          <a:xfrm>
            <a:off x="868680" y="3246120"/>
            <a:ext cx="9875520" cy="502920"/>
          </a:xfrm>
          <a:prstGeom prst="rect">
            <a:avLst/>
          </a:prstGeom>
          <a:noFill/>
          <a:ln/>
        </p:spPr>
        <p:txBody>
          <a:bodyPr wrap="square" rtlCol="0" anchor="ctr">
            <a:noAutofit/>
          </a:bodyPr>
          <a:lstStyle/>
          <a:p>
            <a:pPr marL="0" indent="0">
              <a:buNone/>
            </a:pPr>
            <a:r>
              <a:rPr lang="en-US" sz="2800" dirty="0">
                <a:solidFill>
                  <a:srgbClr val="F7FCFC"/>
                </a:solidFill>
              </a:rPr>
              <a:t>Why the old name PCOS was considered wrong</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8F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B3959E-B564-910F-5C26-99EC47EA3EA3}"/>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Why change the name from PCOS to PMOS?</a:t>
            </a:r>
            <a:endParaRPr lang="en-US" sz="850" dirty="0"/>
          </a:p>
        </p:txBody>
      </p:sp>
      <p:sp>
        <p:nvSpPr>
          <p:cNvPr id="3" name="Text 1"/>
          <p:cNvSpPr/>
          <p:nvPr/>
        </p:nvSpPr>
        <p:spPr>
          <a:xfrm>
            <a:off x="731520" y="594360"/>
            <a:ext cx="10972800" cy="457200"/>
          </a:xfrm>
          <a:prstGeom prst="rect">
            <a:avLst/>
          </a:prstGeom>
          <a:noFill/>
          <a:ln/>
        </p:spPr>
        <p:txBody>
          <a:bodyPr wrap="square" rtlCol="0" anchor="ctr"/>
          <a:lstStyle/>
          <a:p>
            <a:pPr marL="0" indent="0">
              <a:buNone/>
            </a:pPr>
            <a:r>
              <a:rPr lang="en-US" sz="3000" b="1" dirty="0">
                <a:solidFill>
                  <a:srgbClr val="17324D"/>
                </a:solidFill>
                <a:latin typeface="Aptos Display" pitchFamily="34" charset="0"/>
                <a:ea typeface="Aptos Display" pitchFamily="34" charset="-122"/>
                <a:cs typeface="Aptos Display" pitchFamily="34" charset="-120"/>
              </a:rPr>
              <a:t>The central problem</a:t>
            </a:r>
            <a:endParaRPr lang="en-US" sz="3000" dirty="0"/>
          </a:p>
        </p:txBody>
      </p:sp>
      <p:sp>
        <p:nvSpPr>
          <p:cNvPr id="4" name="Shape 2"/>
          <p:cNvSpPr/>
          <p:nvPr/>
        </p:nvSpPr>
        <p:spPr>
          <a:xfrm>
            <a:off x="777240" y="1261872"/>
            <a:ext cx="3840480" cy="0"/>
          </a:xfrm>
          <a:prstGeom prst="line">
            <a:avLst/>
          </a:prstGeom>
          <a:noFill/>
          <a:ln w="38100">
            <a:solidFill>
              <a:srgbClr val="E56B5D"/>
            </a:solidFill>
            <a:prstDash val="solid"/>
          </a:ln>
        </p:spPr>
      </p:sp>
      <p:sp>
        <p:nvSpPr>
          <p:cNvPr id="5" name="Text 3"/>
          <p:cNvSpPr/>
          <p:nvPr/>
        </p:nvSpPr>
        <p:spPr>
          <a:xfrm>
            <a:off x="1051560" y="1965960"/>
            <a:ext cx="9966960" cy="1600200"/>
          </a:xfrm>
          <a:prstGeom prst="rect">
            <a:avLst/>
          </a:prstGeom>
          <a:noFill/>
          <a:ln/>
        </p:spPr>
        <p:txBody>
          <a:bodyPr wrap="square" rtlCol="0" anchor="ctr">
            <a:normAutofit lnSpcReduction="10000"/>
          </a:bodyPr>
          <a:lstStyle/>
          <a:p>
            <a:pPr marL="0" indent="0" algn="ctr">
              <a:lnSpc>
                <a:spcPct val="150000"/>
              </a:lnSpc>
              <a:buNone/>
            </a:pPr>
            <a:r>
              <a:rPr lang="en-US" sz="3500" b="1" dirty="0">
                <a:solidFill>
                  <a:srgbClr val="1F2933"/>
                </a:solidFill>
              </a:rPr>
              <a:t>PCOS describes an ultrasound impression; PMOS describes the disease biology.</a:t>
            </a:r>
            <a:endParaRPr lang="en-US" sz="35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B0EF55-837C-1BD6-F647-F0D80A8A22D4}"/>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Reason 1: “Cysts” are not true cysts</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 ultrasound “cysts” are small arrested follicles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They are not pathological ovarian cysts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 word “cyst” creates fear and misunderstanding</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It makes patients think of tumors or surgery</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DA149C-31C4-9A43-27E2-93E980A2026D}"/>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Reason 2: Polycystic ovaries are not necessary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 woman can have the syndrome without classic polycystic ovarian morphology.</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NIH criteria did not require ultrasound morphology.</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Diagnosis is based on the whole clinical phenotype.</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 name overstates one optional feature.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976A9C-ABA5-3890-53E1-303E70757B3B}"/>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Reason 3: Polycystic morphology is not specific</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Polycystic ovarian morphology may be seen in healthy women.</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It may occur without symptoms or metabolic risk.</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Ultrasound alone does not define the syndrome.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Morphology must be interpreted in clinical context.</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66D080-7F6A-2E0A-DA98-3F3BED65745B}"/>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Reason 4: The word “ovary” narrows care</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Clinicians may focus only on menses and fertility.</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Metabolic risk can be missed.</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Mental health and sleep symptoms may be ignored.</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Long-term prevention is delayed.</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8F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2646346-64A1-D87E-F2F3-C3D0D2B1F9C7}"/>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What the old name suggested vs reality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822960" y="1600200"/>
            <a:ext cx="4937760" cy="384048"/>
          </a:xfrm>
          <a:prstGeom prst="rect">
            <a:avLst/>
          </a:prstGeom>
          <a:noFill/>
          <a:ln/>
        </p:spPr>
        <p:txBody>
          <a:bodyPr wrap="square" rtlCol="0" anchor="ctr"/>
          <a:lstStyle/>
          <a:p>
            <a:pPr marL="0" indent="0">
              <a:lnSpc>
                <a:spcPct val="150000"/>
              </a:lnSpc>
              <a:buNone/>
            </a:pPr>
            <a:r>
              <a:rPr lang="en-US" sz="2400" b="1" dirty="0">
                <a:solidFill>
                  <a:srgbClr val="C53030"/>
                </a:solidFill>
              </a:rPr>
              <a:t>PCOS suggested</a:t>
            </a:r>
            <a:endParaRPr lang="en-US" sz="2400" dirty="0"/>
          </a:p>
        </p:txBody>
      </p:sp>
      <p:sp>
        <p:nvSpPr>
          <p:cNvPr id="7" name="Shape 5"/>
          <p:cNvSpPr/>
          <p:nvPr/>
        </p:nvSpPr>
        <p:spPr>
          <a:xfrm>
            <a:off x="822960" y="2075688"/>
            <a:ext cx="4892040" cy="0"/>
          </a:xfrm>
          <a:prstGeom prst="line">
            <a:avLst/>
          </a:prstGeom>
          <a:noFill/>
          <a:ln w="19050">
            <a:solidFill>
              <a:srgbClr val="C53030"/>
            </a:solidFill>
            <a:prstDash val="solid"/>
          </a:ln>
        </p:spPr>
      </p:sp>
      <p:sp>
        <p:nvSpPr>
          <p:cNvPr id="8" name="Text 6"/>
          <p:cNvSpPr/>
          <p:nvPr/>
        </p:nvSpPr>
        <p:spPr>
          <a:xfrm>
            <a:off x="960120" y="2313432"/>
            <a:ext cx="4572000"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Ovarian cyst disease</a:t>
            </a:r>
            <a:endParaRPr lang="en-US" sz="2400" dirty="0"/>
          </a:p>
          <a:p>
            <a:pPr marL="177800" indent="-177800">
              <a:lnSpc>
                <a:spcPct val="150000"/>
              </a:lnSpc>
              <a:buSzPct val="100000"/>
              <a:buChar char="•"/>
            </a:pPr>
            <a:r>
              <a:rPr lang="en-US" sz="2400" dirty="0">
                <a:solidFill>
                  <a:srgbClr val="1F2933"/>
                </a:solidFill>
              </a:rPr>
              <a:t>Mostly a gynecological problem</a:t>
            </a:r>
            <a:endParaRPr lang="en-US" sz="2400" dirty="0"/>
          </a:p>
          <a:p>
            <a:pPr marL="177800" indent="-177800">
              <a:lnSpc>
                <a:spcPct val="150000"/>
              </a:lnSpc>
              <a:buSzPct val="100000"/>
              <a:buChar char="•"/>
            </a:pPr>
            <a:r>
              <a:rPr lang="en-US" sz="2400" dirty="0">
                <a:solidFill>
                  <a:srgbClr val="1F2933"/>
                </a:solidFill>
              </a:rPr>
              <a:t>Mainly fertility and menses</a:t>
            </a:r>
            <a:endParaRPr lang="en-US" sz="2400" dirty="0"/>
          </a:p>
          <a:p>
            <a:pPr marL="177800" indent="-177800">
              <a:lnSpc>
                <a:spcPct val="150000"/>
              </a:lnSpc>
              <a:buSzPct val="100000"/>
              <a:buChar char="•"/>
            </a:pPr>
            <a:r>
              <a:rPr lang="en-US" sz="2400" dirty="0">
                <a:solidFill>
                  <a:srgbClr val="1F2933"/>
                </a:solidFill>
              </a:rPr>
              <a:t>Short-term symptom treatment</a:t>
            </a:r>
            <a:endParaRPr lang="en-US" sz="2400" dirty="0"/>
          </a:p>
        </p:txBody>
      </p:sp>
      <p:sp>
        <p:nvSpPr>
          <p:cNvPr id="9" name="Text 7"/>
          <p:cNvSpPr/>
          <p:nvPr/>
        </p:nvSpPr>
        <p:spPr>
          <a:xfrm>
            <a:off x="6446520" y="1600200"/>
            <a:ext cx="4937760" cy="384048"/>
          </a:xfrm>
          <a:prstGeom prst="rect">
            <a:avLst/>
          </a:prstGeom>
          <a:noFill/>
          <a:ln/>
        </p:spPr>
        <p:txBody>
          <a:bodyPr wrap="square" rtlCol="0" anchor="ctr"/>
          <a:lstStyle/>
          <a:p>
            <a:pPr marL="0" indent="0">
              <a:lnSpc>
                <a:spcPct val="150000"/>
              </a:lnSpc>
              <a:buNone/>
            </a:pPr>
            <a:r>
              <a:rPr lang="en-US" sz="2400" b="1" dirty="0">
                <a:solidFill>
                  <a:srgbClr val="2F855A"/>
                </a:solidFill>
              </a:rPr>
              <a:t>PMOS reality</a:t>
            </a:r>
            <a:endParaRPr lang="en-US" sz="2400" dirty="0"/>
          </a:p>
        </p:txBody>
      </p:sp>
      <p:sp>
        <p:nvSpPr>
          <p:cNvPr id="10" name="Shape 8"/>
          <p:cNvSpPr/>
          <p:nvPr/>
        </p:nvSpPr>
        <p:spPr>
          <a:xfrm>
            <a:off x="6446520" y="2075688"/>
            <a:ext cx="4892040" cy="0"/>
          </a:xfrm>
          <a:prstGeom prst="line">
            <a:avLst/>
          </a:prstGeom>
          <a:noFill/>
          <a:ln w="19050">
            <a:solidFill>
              <a:srgbClr val="2F855A"/>
            </a:solidFill>
            <a:prstDash val="solid"/>
          </a:ln>
        </p:spPr>
      </p:sp>
      <p:sp>
        <p:nvSpPr>
          <p:cNvPr id="11" name="Text 9"/>
          <p:cNvSpPr/>
          <p:nvPr/>
        </p:nvSpPr>
        <p:spPr>
          <a:xfrm>
            <a:off x="6583680" y="2313432"/>
            <a:ext cx="4892040"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Endocrine + metabolic syndrome</a:t>
            </a:r>
            <a:endParaRPr lang="en-US" sz="2400" dirty="0"/>
          </a:p>
          <a:p>
            <a:pPr marL="177800" indent="-177800">
              <a:lnSpc>
                <a:spcPct val="150000"/>
              </a:lnSpc>
              <a:buSzPct val="100000"/>
              <a:buChar char="•"/>
            </a:pPr>
            <a:r>
              <a:rPr lang="en-US" sz="2400" dirty="0">
                <a:solidFill>
                  <a:srgbClr val="1F2933"/>
                </a:solidFill>
              </a:rPr>
              <a:t>Multisystem condition</a:t>
            </a:r>
            <a:endParaRPr lang="en-US" sz="2400" dirty="0"/>
          </a:p>
          <a:p>
            <a:pPr marL="177800" indent="-177800">
              <a:lnSpc>
                <a:spcPct val="150000"/>
              </a:lnSpc>
              <a:buSzPct val="100000"/>
              <a:buChar char="•"/>
            </a:pPr>
            <a:r>
              <a:rPr lang="en-US" sz="2400" dirty="0">
                <a:solidFill>
                  <a:srgbClr val="1F2933"/>
                </a:solidFill>
              </a:rPr>
              <a:t>Lifelong health risk</a:t>
            </a:r>
            <a:endParaRPr lang="en-US" sz="2400" dirty="0"/>
          </a:p>
          <a:p>
            <a:pPr marL="177800" indent="-177800">
              <a:lnSpc>
                <a:spcPct val="150000"/>
              </a:lnSpc>
              <a:buSzPct val="100000"/>
              <a:buChar char="•"/>
            </a:pPr>
            <a:r>
              <a:rPr lang="en-US" sz="2400" dirty="0">
                <a:solidFill>
                  <a:srgbClr val="1F2933"/>
                </a:solidFill>
              </a:rPr>
              <a:t>Prevention and surveillance</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C850D7-DB2C-36D5-9467-1D02C53DBBA0}"/>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Why this topic now?</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Why change the name from PCOS to PMOS?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PCOS was officially renamed PMOS in May 2026</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 change followed a 14-year global consultation process</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 new name better reflects endocrine + metabolic + reproductive health</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For gynecologists, it changes the lens of care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8CD30B-9BCD-E38B-28E1-EC3107034141}"/>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Reason 5: Patients were confused</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“Do I have ovarian cysts?”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“Will they burst?”</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“Do I need surgery?”</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“Is it only a fertility problem?”</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E6D3AC6-4182-3103-B9F5-CD20D16451E6}"/>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Reason 6: The name shaped research and policy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2 • Why PCOS was wrong</a:t>
            </a:r>
            <a:endParaRPr lang="en-US" sz="850" dirty="0"/>
          </a:p>
        </p:txBody>
      </p:sp>
      <p:sp>
        <p:nvSpPr>
          <p:cNvPr id="6" name="Text 4"/>
          <p:cNvSpPr/>
          <p:nvPr/>
        </p:nvSpPr>
        <p:spPr>
          <a:xfrm>
            <a:off x="1051560" y="1691640"/>
            <a:ext cx="1022604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Research often centered around reproduction.</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Metabolic and psychological dimensions were under-recognized.</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Policy framing remained weak for a common chronic condition.</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 systemic name supports systemic care.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6B3E75"/>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6B3E75"/>
          </a:solidFill>
          <a:ln w="12700">
            <a:solidFill>
              <a:srgbClr val="6B3E75"/>
            </a:solidFill>
            <a:prstDash val="solid"/>
          </a:ln>
        </p:spPr>
      </p:sp>
      <p:sp>
        <p:nvSpPr>
          <p:cNvPr id="3" name="Text 1"/>
          <p:cNvSpPr/>
          <p:nvPr/>
        </p:nvSpPr>
        <p:spPr>
          <a:xfrm>
            <a:off x="822960" y="777240"/>
            <a:ext cx="1005840" cy="475488"/>
          </a:xfrm>
          <a:prstGeom prst="rect">
            <a:avLst/>
          </a:prstGeom>
          <a:noFill/>
          <a:ln/>
        </p:spPr>
        <p:txBody>
          <a:bodyPr wrap="square" rtlCol="0" anchor="ctr"/>
          <a:lstStyle/>
          <a:p>
            <a:pPr marL="0" indent="0">
              <a:buNone/>
            </a:pPr>
            <a:r>
              <a:rPr lang="en-US" sz="2800" b="1" dirty="0">
                <a:solidFill>
                  <a:srgbClr val="FFFFFF">
                    <a:alpha val="92000"/>
                  </a:srgbClr>
                </a:solidFill>
              </a:rPr>
              <a:t>03</a:t>
            </a:r>
            <a:endParaRPr lang="en-US" sz="2800" dirty="0"/>
          </a:p>
        </p:txBody>
      </p:sp>
      <p:sp>
        <p:nvSpPr>
          <p:cNvPr id="4" name="Text 2"/>
          <p:cNvSpPr/>
          <p:nvPr/>
        </p:nvSpPr>
        <p:spPr>
          <a:xfrm>
            <a:off x="822960" y="2148840"/>
            <a:ext cx="10607040" cy="914400"/>
          </a:xfrm>
          <a:prstGeom prst="rect">
            <a:avLst/>
          </a:prstGeom>
          <a:noFill/>
          <a:ln/>
        </p:spPr>
        <p:txBody>
          <a:bodyPr wrap="square" rtlCol="0" anchor="ctr">
            <a:normAutofit/>
          </a:bodyPr>
          <a:lstStyle/>
          <a:p>
            <a:pPr marL="0" indent="0">
              <a:buNone/>
            </a:pPr>
            <a:r>
              <a:rPr lang="en-US" sz="4200" b="1" dirty="0">
                <a:solidFill>
                  <a:srgbClr val="FFFFFF"/>
                </a:solidFill>
                <a:latin typeface="Aptos Display" pitchFamily="34" charset="0"/>
                <a:ea typeface="Aptos Display" pitchFamily="34" charset="-122"/>
                <a:cs typeface="Aptos Display" pitchFamily="34" charset="-120"/>
              </a:rPr>
              <a:t>Part 3</a:t>
            </a:r>
            <a:endParaRPr lang="en-US" sz="4200" dirty="0"/>
          </a:p>
        </p:txBody>
      </p:sp>
      <p:sp>
        <p:nvSpPr>
          <p:cNvPr id="5" name="Text 3"/>
          <p:cNvSpPr/>
          <p:nvPr/>
        </p:nvSpPr>
        <p:spPr>
          <a:xfrm>
            <a:off x="868680" y="3246120"/>
            <a:ext cx="9875520" cy="502920"/>
          </a:xfrm>
          <a:prstGeom prst="rect">
            <a:avLst/>
          </a:prstGeom>
          <a:noFill/>
          <a:ln/>
        </p:spPr>
        <p:txBody>
          <a:bodyPr wrap="square" rtlCol="0" anchor="ctr">
            <a:noAutofit/>
          </a:bodyPr>
          <a:lstStyle/>
          <a:p>
            <a:pPr marL="0" indent="0">
              <a:buNone/>
            </a:pPr>
            <a:r>
              <a:rPr lang="en-US" sz="2800" dirty="0">
                <a:solidFill>
                  <a:srgbClr val="F7FCFC"/>
                </a:solidFill>
              </a:rPr>
              <a:t>What does PMOS actually mean?</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8F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C9054F0-C580-A7FE-C176-4D95F8C14887}"/>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6B3E75"/>
          </a:solidFill>
          <a:ln w="12700">
            <a:solidFill>
              <a:srgbClr val="6B3E75"/>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PMOS: one word at a time</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Shape 4"/>
          <p:cNvSpPr/>
          <p:nvPr/>
        </p:nvSpPr>
        <p:spPr>
          <a:xfrm>
            <a:off x="868680" y="1600200"/>
            <a:ext cx="3215640" cy="2011680"/>
          </a:xfrm>
          <a:prstGeom prst="roundRect">
            <a:avLst>
              <a:gd name="adj" fmla="val 3636"/>
            </a:avLst>
          </a:prstGeom>
          <a:solidFill>
            <a:srgbClr val="FFFFFF"/>
          </a:solidFill>
          <a:ln w="15240">
            <a:solidFill>
              <a:srgbClr val="6B3E75">
                <a:alpha val="80000"/>
              </a:srgbClr>
            </a:solidFill>
            <a:prstDash val="solid"/>
          </a:ln>
        </p:spPr>
      </p:sp>
      <p:sp>
        <p:nvSpPr>
          <p:cNvPr id="7" name="Text 5"/>
          <p:cNvSpPr/>
          <p:nvPr/>
        </p:nvSpPr>
        <p:spPr>
          <a:xfrm>
            <a:off x="1069848" y="1764792"/>
            <a:ext cx="2813304" cy="256032"/>
          </a:xfrm>
          <a:prstGeom prst="rect">
            <a:avLst/>
          </a:prstGeom>
          <a:noFill/>
          <a:ln/>
        </p:spPr>
        <p:txBody>
          <a:bodyPr wrap="square" rtlCol="0" anchor="ctr">
            <a:noAutofit/>
          </a:bodyPr>
          <a:lstStyle/>
          <a:p>
            <a:pPr marL="0" indent="0">
              <a:buNone/>
            </a:pPr>
            <a:r>
              <a:rPr lang="en-US" sz="2000" b="1" dirty="0">
                <a:solidFill>
                  <a:srgbClr val="6B3E75"/>
                </a:solidFill>
              </a:rPr>
              <a:t>Poly</a:t>
            </a:r>
            <a:endParaRPr lang="en-US" sz="2000" dirty="0"/>
          </a:p>
        </p:txBody>
      </p:sp>
      <p:sp>
        <p:nvSpPr>
          <p:cNvPr id="8" name="Text 6"/>
          <p:cNvSpPr/>
          <p:nvPr/>
        </p:nvSpPr>
        <p:spPr>
          <a:xfrm>
            <a:off x="1069848" y="2167128"/>
            <a:ext cx="2813304" cy="1316736"/>
          </a:xfrm>
          <a:prstGeom prst="rect">
            <a:avLst/>
          </a:prstGeom>
          <a:noFill/>
          <a:ln/>
        </p:spPr>
        <p:txBody>
          <a:bodyPr wrap="square" rtlCol="0" anchor="ctr">
            <a:normAutofit/>
          </a:bodyPr>
          <a:lstStyle/>
          <a:p>
            <a:pPr marL="0" indent="0">
              <a:buNone/>
            </a:pPr>
            <a:r>
              <a:rPr lang="en-US" sz="2000" dirty="0">
                <a:solidFill>
                  <a:srgbClr val="1F2933"/>
                </a:solidFill>
              </a:rPr>
              <a:t>Multiple systems and multiple endocrine pathways are involved.</a:t>
            </a:r>
            <a:endParaRPr lang="en-US" sz="2000" dirty="0"/>
          </a:p>
        </p:txBody>
      </p:sp>
      <p:sp>
        <p:nvSpPr>
          <p:cNvPr id="9" name="Shape 7"/>
          <p:cNvSpPr/>
          <p:nvPr/>
        </p:nvSpPr>
        <p:spPr>
          <a:xfrm>
            <a:off x="4495800" y="1600200"/>
            <a:ext cx="3215640" cy="2011680"/>
          </a:xfrm>
          <a:prstGeom prst="roundRect">
            <a:avLst>
              <a:gd name="adj" fmla="val 3636"/>
            </a:avLst>
          </a:prstGeom>
          <a:solidFill>
            <a:srgbClr val="FFFFFF"/>
          </a:solidFill>
          <a:ln w="15240">
            <a:solidFill>
              <a:srgbClr val="6B3E75">
                <a:alpha val="80000"/>
              </a:srgbClr>
            </a:solidFill>
            <a:prstDash val="solid"/>
          </a:ln>
        </p:spPr>
      </p:sp>
      <p:sp>
        <p:nvSpPr>
          <p:cNvPr id="10" name="Text 8"/>
          <p:cNvSpPr/>
          <p:nvPr/>
        </p:nvSpPr>
        <p:spPr>
          <a:xfrm>
            <a:off x="4696968" y="1764792"/>
            <a:ext cx="2813304" cy="256032"/>
          </a:xfrm>
          <a:prstGeom prst="rect">
            <a:avLst/>
          </a:prstGeom>
          <a:noFill/>
          <a:ln/>
        </p:spPr>
        <p:txBody>
          <a:bodyPr wrap="square" rtlCol="0" anchor="ctr">
            <a:noAutofit/>
          </a:bodyPr>
          <a:lstStyle/>
          <a:p>
            <a:pPr marL="0" indent="0">
              <a:buNone/>
            </a:pPr>
            <a:r>
              <a:rPr lang="en-US" sz="2000" b="1" dirty="0">
                <a:solidFill>
                  <a:srgbClr val="6B3E75"/>
                </a:solidFill>
              </a:rPr>
              <a:t>Endocrine</a:t>
            </a:r>
            <a:endParaRPr lang="en-US" sz="2000" dirty="0"/>
          </a:p>
        </p:txBody>
      </p:sp>
      <p:sp>
        <p:nvSpPr>
          <p:cNvPr id="11" name="Text 9"/>
          <p:cNvSpPr/>
          <p:nvPr/>
        </p:nvSpPr>
        <p:spPr>
          <a:xfrm>
            <a:off x="4696968" y="2167128"/>
            <a:ext cx="3014472" cy="1316736"/>
          </a:xfrm>
          <a:prstGeom prst="rect">
            <a:avLst/>
          </a:prstGeom>
          <a:noFill/>
          <a:ln/>
        </p:spPr>
        <p:txBody>
          <a:bodyPr wrap="square" rtlCol="0" anchor="ctr">
            <a:noAutofit/>
          </a:bodyPr>
          <a:lstStyle/>
          <a:p>
            <a:pPr marL="0" indent="0">
              <a:buNone/>
            </a:pPr>
            <a:r>
              <a:rPr lang="en-US" sz="2000" dirty="0">
                <a:solidFill>
                  <a:srgbClr val="1F2933"/>
                </a:solidFill>
              </a:rPr>
              <a:t>Hyperandrogenism, gonadotropin dysfunction and insulin-related hormonal effects.</a:t>
            </a:r>
            <a:endParaRPr lang="en-US" sz="2000" dirty="0"/>
          </a:p>
        </p:txBody>
      </p:sp>
      <p:sp>
        <p:nvSpPr>
          <p:cNvPr id="12" name="Shape 10"/>
          <p:cNvSpPr/>
          <p:nvPr/>
        </p:nvSpPr>
        <p:spPr>
          <a:xfrm>
            <a:off x="8122920" y="1600200"/>
            <a:ext cx="3215640" cy="2011680"/>
          </a:xfrm>
          <a:prstGeom prst="roundRect">
            <a:avLst>
              <a:gd name="adj" fmla="val 3636"/>
            </a:avLst>
          </a:prstGeom>
          <a:solidFill>
            <a:srgbClr val="FFFFFF"/>
          </a:solidFill>
          <a:ln w="15240">
            <a:solidFill>
              <a:srgbClr val="6B3E75">
                <a:alpha val="80000"/>
              </a:srgbClr>
            </a:solidFill>
            <a:prstDash val="solid"/>
          </a:ln>
        </p:spPr>
      </p:sp>
      <p:sp>
        <p:nvSpPr>
          <p:cNvPr id="13" name="Text 11"/>
          <p:cNvSpPr/>
          <p:nvPr/>
        </p:nvSpPr>
        <p:spPr>
          <a:xfrm>
            <a:off x="8324088" y="1764792"/>
            <a:ext cx="2813304" cy="256032"/>
          </a:xfrm>
          <a:prstGeom prst="rect">
            <a:avLst/>
          </a:prstGeom>
          <a:noFill/>
          <a:ln/>
        </p:spPr>
        <p:txBody>
          <a:bodyPr wrap="square" rtlCol="0" anchor="ctr">
            <a:noAutofit/>
          </a:bodyPr>
          <a:lstStyle/>
          <a:p>
            <a:pPr marL="0" indent="0">
              <a:buNone/>
            </a:pPr>
            <a:r>
              <a:rPr lang="en-US" sz="2000" b="1" dirty="0">
                <a:solidFill>
                  <a:srgbClr val="6B3E75"/>
                </a:solidFill>
              </a:rPr>
              <a:t>Metabolic</a:t>
            </a:r>
            <a:endParaRPr lang="en-US" sz="2000" dirty="0"/>
          </a:p>
        </p:txBody>
      </p:sp>
      <p:sp>
        <p:nvSpPr>
          <p:cNvPr id="14" name="Text 12"/>
          <p:cNvSpPr/>
          <p:nvPr/>
        </p:nvSpPr>
        <p:spPr>
          <a:xfrm>
            <a:off x="8324088" y="2167128"/>
            <a:ext cx="2912872" cy="1316736"/>
          </a:xfrm>
          <a:prstGeom prst="rect">
            <a:avLst/>
          </a:prstGeom>
          <a:noFill/>
          <a:ln/>
        </p:spPr>
        <p:txBody>
          <a:bodyPr wrap="square" rtlCol="0" anchor="ctr">
            <a:noAutofit/>
          </a:bodyPr>
          <a:lstStyle/>
          <a:p>
            <a:pPr marL="0" indent="0">
              <a:buNone/>
            </a:pPr>
            <a:r>
              <a:rPr lang="en-US" sz="2000" dirty="0">
                <a:solidFill>
                  <a:srgbClr val="1F2933"/>
                </a:solidFill>
              </a:rPr>
              <a:t>Insulin resistance, glucose intolerance, adipose dysfunction and cardiometabolic risk.</a:t>
            </a:r>
            <a:endParaRPr lang="en-US" sz="2000" dirty="0"/>
          </a:p>
        </p:txBody>
      </p:sp>
      <p:sp>
        <p:nvSpPr>
          <p:cNvPr id="15" name="Shape 13"/>
          <p:cNvSpPr/>
          <p:nvPr/>
        </p:nvSpPr>
        <p:spPr>
          <a:xfrm>
            <a:off x="868680" y="3931920"/>
            <a:ext cx="3215640" cy="2011680"/>
          </a:xfrm>
          <a:prstGeom prst="roundRect">
            <a:avLst>
              <a:gd name="adj" fmla="val 3636"/>
            </a:avLst>
          </a:prstGeom>
          <a:solidFill>
            <a:srgbClr val="FFFFFF"/>
          </a:solidFill>
          <a:ln w="15240">
            <a:solidFill>
              <a:srgbClr val="6B3E75">
                <a:alpha val="80000"/>
              </a:srgbClr>
            </a:solidFill>
            <a:prstDash val="solid"/>
          </a:ln>
        </p:spPr>
      </p:sp>
      <p:sp>
        <p:nvSpPr>
          <p:cNvPr id="16" name="Text 14"/>
          <p:cNvSpPr/>
          <p:nvPr/>
        </p:nvSpPr>
        <p:spPr>
          <a:xfrm>
            <a:off x="1069848" y="4096512"/>
            <a:ext cx="2813304" cy="256032"/>
          </a:xfrm>
          <a:prstGeom prst="rect">
            <a:avLst/>
          </a:prstGeom>
          <a:noFill/>
          <a:ln/>
        </p:spPr>
        <p:txBody>
          <a:bodyPr wrap="square" rtlCol="0" anchor="ctr">
            <a:noAutofit/>
          </a:bodyPr>
          <a:lstStyle/>
          <a:p>
            <a:pPr marL="0" indent="0">
              <a:buNone/>
            </a:pPr>
            <a:r>
              <a:rPr lang="en-US" sz="2000" b="1" dirty="0">
                <a:solidFill>
                  <a:srgbClr val="6B3E75"/>
                </a:solidFill>
              </a:rPr>
              <a:t>Ovarian</a:t>
            </a:r>
            <a:endParaRPr lang="en-US" sz="2000" dirty="0"/>
          </a:p>
        </p:txBody>
      </p:sp>
      <p:sp>
        <p:nvSpPr>
          <p:cNvPr id="17" name="Text 15"/>
          <p:cNvSpPr/>
          <p:nvPr/>
        </p:nvSpPr>
        <p:spPr>
          <a:xfrm>
            <a:off x="1069848" y="4498848"/>
            <a:ext cx="2813304" cy="1316736"/>
          </a:xfrm>
          <a:prstGeom prst="rect">
            <a:avLst/>
          </a:prstGeom>
          <a:noFill/>
          <a:ln/>
        </p:spPr>
        <p:txBody>
          <a:bodyPr wrap="square" rtlCol="0" anchor="ctr">
            <a:normAutofit/>
          </a:bodyPr>
          <a:lstStyle/>
          <a:p>
            <a:pPr marL="0" indent="0">
              <a:buNone/>
            </a:pPr>
            <a:r>
              <a:rPr lang="en-US" sz="2000" dirty="0">
                <a:solidFill>
                  <a:srgbClr val="1F2933"/>
                </a:solidFill>
              </a:rPr>
              <a:t>Ovarian dysfunction remains important, but it is not the whole disease.</a:t>
            </a:r>
            <a:endParaRPr lang="en-US" sz="2000" dirty="0"/>
          </a:p>
        </p:txBody>
      </p:sp>
      <p:sp>
        <p:nvSpPr>
          <p:cNvPr id="18" name="Shape 16"/>
          <p:cNvSpPr/>
          <p:nvPr/>
        </p:nvSpPr>
        <p:spPr>
          <a:xfrm>
            <a:off x="4495800" y="3931920"/>
            <a:ext cx="3215640" cy="2011680"/>
          </a:xfrm>
          <a:prstGeom prst="roundRect">
            <a:avLst>
              <a:gd name="adj" fmla="val 3636"/>
            </a:avLst>
          </a:prstGeom>
          <a:solidFill>
            <a:srgbClr val="FFFFFF"/>
          </a:solidFill>
          <a:ln w="15240">
            <a:solidFill>
              <a:srgbClr val="6B3E75">
                <a:alpha val="80000"/>
              </a:srgbClr>
            </a:solidFill>
            <a:prstDash val="solid"/>
          </a:ln>
        </p:spPr>
      </p:sp>
      <p:sp>
        <p:nvSpPr>
          <p:cNvPr id="19" name="Text 17"/>
          <p:cNvSpPr/>
          <p:nvPr/>
        </p:nvSpPr>
        <p:spPr>
          <a:xfrm>
            <a:off x="4696968" y="4096512"/>
            <a:ext cx="2813304" cy="256032"/>
          </a:xfrm>
          <a:prstGeom prst="rect">
            <a:avLst/>
          </a:prstGeom>
          <a:noFill/>
          <a:ln/>
        </p:spPr>
        <p:txBody>
          <a:bodyPr wrap="square" rtlCol="0" anchor="ctr">
            <a:noAutofit/>
          </a:bodyPr>
          <a:lstStyle/>
          <a:p>
            <a:pPr marL="0" indent="0">
              <a:buNone/>
            </a:pPr>
            <a:r>
              <a:rPr lang="en-US" sz="2000" b="1" dirty="0">
                <a:solidFill>
                  <a:srgbClr val="6B3E75"/>
                </a:solidFill>
              </a:rPr>
              <a:t>Syndrome</a:t>
            </a:r>
            <a:endParaRPr lang="en-US" sz="2000" dirty="0"/>
          </a:p>
        </p:txBody>
      </p:sp>
      <p:sp>
        <p:nvSpPr>
          <p:cNvPr id="20" name="Text 18"/>
          <p:cNvSpPr/>
          <p:nvPr/>
        </p:nvSpPr>
        <p:spPr>
          <a:xfrm>
            <a:off x="4696968" y="4498848"/>
            <a:ext cx="2813304" cy="1316736"/>
          </a:xfrm>
          <a:prstGeom prst="rect">
            <a:avLst/>
          </a:prstGeom>
          <a:noFill/>
          <a:ln/>
        </p:spPr>
        <p:txBody>
          <a:bodyPr wrap="square" rtlCol="0" anchor="ctr">
            <a:normAutofit/>
          </a:bodyPr>
          <a:lstStyle/>
          <a:p>
            <a:pPr marL="0" indent="0">
              <a:buNone/>
            </a:pPr>
            <a:r>
              <a:rPr lang="en-US" sz="2000" dirty="0">
                <a:solidFill>
                  <a:srgbClr val="1F2933"/>
                </a:solidFill>
              </a:rPr>
              <a:t>A collection of related features with variable presentation across life.</a:t>
            </a:r>
            <a:endParaRPr lang="en-US" sz="20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0D9947-6540-4734-34D9-21C06BC75A7E}"/>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6B3E75"/>
          </a:solidFill>
          <a:ln w="12700">
            <a:solidFill>
              <a:srgbClr val="6B3E75"/>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Polyendocrine: not one hormone</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Androgens: clinical and biochemical hyperandrogenism</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Gonadotropins: altered LH/FSH dynamics in many women</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Insulin: central driver of metabolic and ovarian effects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Adipokines and inflammatory mediators contribute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A73ABD-EA8D-A1DB-39B2-96E3CB899EC8}"/>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F0A04B"/>
          </a:solidFill>
          <a:ln w="12700">
            <a:solidFill>
              <a:srgbClr val="F0A04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Metabolic: the missing word in PCOS</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37844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Insulin resistance is common in both lean and obese phenotypes.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Higher risk of prediabetes and type 2 diabetes.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Dyslipidemia and hypertension require surveillance.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Weight is not the only marker of risk.</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3D319B-403D-517F-9084-F9D6FEAA7408}"/>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Ovarian: still important, but not exclusive</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Oligo-anovulation causes irregular cycles and infertility.</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Hyperandrogenism affects follicular development.</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Unopposed estrogen increases endometrial risk.</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Ovary is one expression of a systemic disorder.</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8F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54FF74E-AC8B-F039-D90B-B33DFB12D04A}"/>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F0A04B"/>
          </a:solidFill>
          <a:ln w="12700">
            <a:solidFill>
              <a:srgbClr val="F0A04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The core pathway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Shape 4"/>
          <p:cNvSpPr/>
          <p:nvPr/>
        </p:nvSpPr>
        <p:spPr>
          <a:xfrm>
            <a:off x="685800" y="2423160"/>
            <a:ext cx="1911096" cy="1005840"/>
          </a:xfrm>
          <a:prstGeom prst="roundRect">
            <a:avLst>
              <a:gd name="adj" fmla="val 7273"/>
            </a:avLst>
          </a:prstGeom>
          <a:solidFill>
            <a:srgbClr val="FFFFFF"/>
          </a:solidFill>
          <a:ln w="20320">
            <a:solidFill>
              <a:srgbClr val="F0A04B"/>
            </a:solidFill>
            <a:prstDash val="solid"/>
          </a:ln>
        </p:spPr>
      </p:sp>
      <p:sp>
        <p:nvSpPr>
          <p:cNvPr id="7" name="Text 5"/>
          <p:cNvSpPr/>
          <p:nvPr/>
        </p:nvSpPr>
        <p:spPr>
          <a:xfrm>
            <a:off x="758952"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Insulin resistance</a:t>
            </a:r>
            <a:endParaRPr lang="en-US" sz="2000" dirty="0"/>
          </a:p>
        </p:txBody>
      </p:sp>
      <p:sp>
        <p:nvSpPr>
          <p:cNvPr id="8" name="Shape 6"/>
          <p:cNvSpPr/>
          <p:nvPr/>
        </p:nvSpPr>
        <p:spPr>
          <a:xfrm>
            <a:off x="2633472" y="2752344"/>
            <a:ext cx="228600" cy="320040"/>
          </a:xfrm>
          <a:prstGeom prst="chevron">
            <a:avLst/>
          </a:prstGeom>
          <a:solidFill>
            <a:srgbClr val="F0A04B"/>
          </a:solidFill>
          <a:ln w="12700">
            <a:solidFill>
              <a:srgbClr val="F0A04B"/>
            </a:solidFill>
            <a:prstDash val="solid"/>
          </a:ln>
        </p:spPr>
      </p:sp>
      <p:sp>
        <p:nvSpPr>
          <p:cNvPr id="9" name="Shape 7"/>
          <p:cNvSpPr/>
          <p:nvPr/>
        </p:nvSpPr>
        <p:spPr>
          <a:xfrm>
            <a:off x="2916936" y="2423160"/>
            <a:ext cx="1911096" cy="1005840"/>
          </a:xfrm>
          <a:prstGeom prst="roundRect">
            <a:avLst>
              <a:gd name="adj" fmla="val 7273"/>
            </a:avLst>
          </a:prstGeom>
          <a:solidFill>
            <a:srgbClr val="FFFFFF"/>
          </a:solidFill>
          <a:ln w="20320">
            <a:solidFill>
              <a:srgbClr val="F0A04B"/>
            </a:solidFill>
            <a:prstDash val="solid"/>
          </a:ln>
        </p:spPr>
      </p:sp>
      <p:sp>
        <p:nvSpPr>
          <p:cNvPr id="10" name="Text 8"/>
          <p:cNvSpPr/>
          <p:nvPr/>
        </p:nvSpPr>
        <p:spPr>
          <a:xfrm>
            <a:off x="2990088"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Hyper-insulinemia</a:t>
            </a:r>
            <a:endParaRPr lang="en-US" sz="2000" dirty="0"/>
          </a:p>
        </p:txBody>
      </p:sp>
      <p:sp>
        <p:nvSpPr>
          <p:cNvPr id="11" name="Shape 9"/>
          <p:cNvSpPr/>
          <p:nvPr/>
        </p:nvSpPr>
        <p:spPr>
          <a:xfrm>
            <a:off x="4864608" y="2752344"/>
            <a:ext cx="228600" cy="320040"/>
          </a:xfrm>
          <a:prstGeom prst="chevron">
            <a:avLst/>
          </a:prstGeom>
          <a:solidFill>
            <a:srgbClr val="F0A04B"/>
          </a:solidFill>
          <a:ln w="12700">
            <a:solidFill>
              <a:srgbClr val="F0A04B"/>
            </a:solidFill>
            <a:prstDash val="solid"/>
          </a:ln>
        </p:spPr>
      </p:sp>
      <p:sp>
        <p:nvSpPr>
          <p:cNvPr id="12" name="Shape 10"/>
          <p:cNvSpPr/>
          <p:nvPr/>
        </p:nvSpPr>
        <p:spPr>
          <a:xfrm>
            <a:off x="5148072" y="2423160"/>
            <a:ext cx="1911096" cy="1005840"/>
          </a:xfrm>
          <a:prstGeom prst="roundRect">
            <a:avLst>
              <a:gd name="adj" fmla="val 7273"/>
            </a:avLst>
          </a:prstGeom>
          <a:solidFill>
            <a:srgbClr val="FFFFFF"/>
          </a:solidFill>
          <a:ln w="20320">
            <a:solidFill>
              <a:srgbClr val="F0A04B"/>
            </a:solidFill>
            <a:prstDash val="solid"/>
          </a:ln>
        </p:spPr>
      </p:sp>
      <p:sp>
        <p:nvSpPr>
          <p:cNvPr id="13" name="Text 11"/>
          <p:cNvSpPr/>
          <p:nvPr/>
        </p:nvSpPr>
        <p:spPr>
          <a:xfrm>
            <a:off x="5221224" y="2587752"/>
            <a:ext cx="1764792" cy="658368"/>
          </a:xfrm>
          <a:prstGeom prst="rect">
            <a:avLst/>
          </a:prstGeom>
          <a:noFill/>
          <a:ln/>
        </p:spPr>
        <p:txBody>
          <a:bodyPr wrap="square" lIns="508" tIns="508" rIns="508" bIns="508" rtlCol="0" anchor="ctr">
            <a:noAutofit/>
          </a:bodyPr>
          <a:lstStyle/>
          <a:p>
            <a:pPr marL="0" indent="0" algn="ctr">
              <a:buNone/>
            </a:pPr>
            <a:r>
              <a:rPr lang="en-US" sz="2000" b="1" dirty="0">
                <a:solidFill>
                  <a:srgbClr val="1F2933"/>
                </a:solidFill>
              </a:rPr>
              <a:t>Ovarian androgen excess</a:t>
            </a:r>
            <a:endParaRPr lang="en-US" sz="2000" dirty="0"/>
          </a:p>
        </p:txBody>
      </p:sp>
      <p:sp>
        <p:nvSpPr>
          <p:cNvPr id="14" name="Shape 12"/>
          <p:cNvSpPr/>
          <p:nvPr/>
        </p:nvSpPr>
        <p:spPr>
          <a:xfrm>
            <a:off x="7095744" y="2752344"/>
            <a:ext cx="228600" cy="320040"/>
          </a:xfrm>
          <a:prstGeom prst="chevron">
            <a:avLst/>
          </a:prstGeom>
          <a:solidFill>
            <a:srgbClr val="F0A04B"/>
          </a:solidFill>
          <a:ln w="12700">
            <a:solidFill>
              <a:srgbClr val="F0A04B"/>
            </a:solidFill>
            <a:prstDash val="solid"/>
          </a:ln>
        </p:spPr>
      </p:sp>
      <p:sp>
        <p:nvSpPr>
          <p:cNvPr id="15" name="Shape 13"/>
          <p:cNvSpPr/>
          <p:nvPr/>
        </p:nvSpPr>
        <p:spPr>
          <a:xfrm>
            <a:off x="7379208" y="2423160"/>
            <a:ext cx="1911096" cy="1005840"/>
          </a:xfrm>
          <a:prstGeom prst="roundRect">
            <a:avLst>
              <a:gd name="adj" fmla="val 7273"/>
            </a:avLst>
          </a:prstGeom>
          <a:solidFill>
            <a:srgbClr val="FFFFFF"/>
          </a:solidFill>
          <a:ln w="20320">
            <a:solidFill>
              <a:srgbClr val="F0A04B"/>
            </a:solidFill>
            <a:prstDash val="solid"/>
          </a:ln>
        </p:spPr>
      </p:sp>
      <p:sp>
        <p:nvSpPr>
          <p:cNvPr id="16" name="Text 14"/>
          <p:cNvSpPr/>
          <p:nvPr/>
        </p:nvSpPr>
        <p:spPr>
          <a:xfrm>
            <a:off x="7452360"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Anovulation + symptoms</a:t>
            </a:r>
            <a:endParaRPr lang="en-US" sz="2000" dirty="0"/>
          </a:p>
        </p:txBody>
      </p:sp>
      <p:sp>
        <p:nvSpPr>
          <p:cNvPr id="17" name="Shape 15"/>
          <p:cNvSpPr/>
          <p:nvPr/>
        </p:nvSpPr>
        <p:spPr>
          <a:xfrm>
            <a:off x="9326880" y="2752344"/>
            <a:ext cx="228600" cy="320040"/>
          </a:xfrm>
          <a:prstGeom prst="chevron">
            <a:avLst/>
          </a:prstGeom>
          <a:solidFill>
            <a:srgbClr val="F0A04B"/>
          </a:solidFill>
          <a:ln w="12700">
            <a:solidFill>
              <a:srgbClr val="F0A04B"/>
            </a:solidFill>
            <a:prstDash val="solid"/>
          </a:ln>
        </p:spPr>
      </p:sp>
      <p:sp>
        <p:nvSpPr>
          <p:cNvPr id="18" name="Shape 16"/>
          <p:cNvSpPr/>
          <p:nvPr/>
        </p:nvSpPr>
        <p:spPr>
          <a:xfrm>
            <a:off x="9610344" y="2423160"/>
            <a:ext cx="1911096" cy="1005840"/>
          </a:xfrm>
          <a:prstGeom prst="roundRect">
            <a:avLst>
              <a:gd name="adj" fmla="val 7273"/>
            </a:avLst>
          </a:prstGeom>
          <a:solidFill>
            <a:srgbClr val="FFFFFF"/>
          </a:solidFill>
          <a:ln w="20320">
            <a:solidFill>
              <a:srgbClr val="F0A04B"/>
            </a:solidFill>
            <a:prstDash val="solid"/>
          </a:ln>
        </p:spPr>
      </p:sp>
      <p:sp>
        <p:nvSpPr>
          <p:cNvPr id="19" name="Text 17"/>
          <p:cNvSpPr/>
          <p:nvPr/>
        </p:nvSpPr>
        <p:spPr>
          <a:xfrm>
            <a:off x="9683496"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Worsening metabolic risk</a:t>
            </a:r>
            <a:endParaRPr lang="en-US" sz="2000" dirty="0"/>
          </a:p>
        </p:txBody>
      </p:sp>
      <p:sp>
        <p:nvSpPr>
          <p:cNvPr id="20" name="Text 18"/>
          <p:cNvSpPr/>
          <p:nvPr/>
        </p:nvSpPr>
        <p:spPr>
          <a:xfrm>
            <a:off x="1005840" y="4069080"/>
            <a:ext cx="10058400" cy="548640"/>
          </a:xfrm>
          <a:prstGeom prst="rect">
            <a:avLst/>
          </a:prstGeom>
          <a:noFill/>
          <a:ln/>
        </p:spPr>
        <p:txBody>
          <a:bodyPr wrap="square" rtlCol="0" anchor="ctr"/>
          <a:lstStyle/>
          <a:p>
            <a:pPr marL="0" indent="0" algn="ctr">
              <a:buNone/>
            </a:pPr>
            <a:r>
              <a:rPr lang="en-US" sz="2400" b="1" dirty="0">
                <a:solidFill>
                  <a:srgbClr val="F0A04B"/>
                </a:solidFill>
              </a:rPr>
              <a:t>The core fire of PMOS is insulin resistance.</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CD10DF-A619-45F6-95A9-B2B8A0D91E13}"/>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F0A04B"/>
          </a:solidFill>
          <a:ln w="12700">
            <a:solidFill>
              <a:srgbClr val="F0A04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Insulin as a co-gonadotropin</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Theca cells respond to LH by producing androgens.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High insulin amplifies LH-driven androgen production.</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Insulin also reduces SHBG, increasing free androgen effect.</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This links metabolic disease to reproductive symptoms.</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8F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341656D6-1D2D-25E6-42C2-269AB11A4A38}"/>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The vicious cycle</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Shape 4"/>
          <p:cNvSpPr/>
          <p:nvPr/>
        </p:nvSpPr>
        <p:spPr>
          <a:xfrm>
            <a:off x="685800" y="2423160"/>
            <a:ext cx="1911096" cy="1005840"/>
          </a:xfrm>
          <a:prstGeom prst="roundRect">
            <a:avLst>
              <a:gd name="adj" fmla="val 7273"/>
            </a:avLst>
          </a:prstGeom>
          <a:solidFill>
            <a:srgbClr val="FFFFFF"/>
          </a:solidFill>
          <a:ln w="20320">
            <a:solidFill>
              <a:srgbClr val="E56B5D"/>
            </a:solidFill>
            <a:prstDash val="solid"/>
          </a:ln>
        </p:spPr>
      </p:sp>
      <p:sp>
        <p:nvSpPr>
          <p:cNvPr id="7" name="Text 5"/>
          <p:cNvSpPr/>
          <p:nvPr/>
        </p:nvSpPr>
        <p:spPr>
          <a:xfrm>
            <a:off x="758952"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Visceral adiposity</a:t>
            </a:r>
            <a:endParaRPr lang="en-US" sz="2000" dirty="0"/>
          </a:p>
        </p:txBody>
      </p:sp>
      <p:sp>
        <p:nvSpPr>
          <p:cNvPr id="8" name="Shape 6"/>
          <p:cNvSpPr/>
          <p:nvPr/>
        </p:nvSpPr>
        <p:spPr>
          <a:xfrm>
            <a:off x="2633472" y="2752344"/>
            <a:ext cx="228600" cy="320040"/>
          </a:xfrm>
          <a:prstGeom prst="chevron">
            <a:avLst/>
          </a:prstGeom>
          <a:solidFill>
            <a:srgbClr val="E56B5D"/>
          </a:solidFill>
          <a:ln w="12700">
            <a:solidFill>
              <a:srgbClr val="E56B5D"/>
            </a:solidFill>
            <a:prstDash val="solid"/>
          </a:ln>
        </p:spPr>
      </p:sp>
      <p:sp>
        <p:nvSpPr>
          <p:cNvPr id="9" name="Shape 7"/>
          <p:cNvSpPr/>
          <p:nvPr/>
        </p:nvSpPr>
        <p:spPr>
          <a:xfrm>
            <a:off x="2916936" y="2423160"/>
            <a:ext cx="1911096" cy="1005840"/>
          </a:xfrm>
          <a:prstGeom prst="roundRect">
            <a:avLst>
              <a:gd name="adj" fmla="val 7273"/>
            </a:avLst>
          </a:prstGeom>
          <a:solidFill>
            <a:srgbClr val="FFFFFF"/>
          </a:solidFill>
          <a:ln w="20320">
            <a:solidFill>
              <a:srgbClr val="E56B5D"/>
            </a:solidFill>
            <a:prstDash val="solid"/>
          </a:ln>
        </p:spPr>
      </p:sp>
      <p:sp>
        <p:nvSpPr>
          <p:cNvPr id="10" name="Text 8"/>
          <p:cNvSpPr/>
          <p:nvPr/>
        </p:nvSpPr>
        <p:spPr>
          <a:xfrm>
            <a:off x="2990088"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Insulin resistance</a:t>
            </a:r>
            <a:endParaRPr lang="en-US" sz="2000" dirty="0"/>
          </a:p>
        </p:txBody>
      </p:sp>
      <p:sp>
        <p:nvSpPr>
          <p:cNvPr id="11" name="Shape 9"/>
          <p:cNvSpPr/>
          <p:nvPr/>
        </p:nvSpPr>
        <p:spPr>
          <a:xfrm>
            <a:off x="4864608" y="2752344"/>
            <a:ext cx="228600" cy="320040"/>
          </a:xfrm>
          <a:prstGeom prst="chevron">
            <a:avLst/>
          </a:prstGeom>
          <a:solidFill>
            <a:srgbClr val="E56B5D"/>
          </a:solidFill>
          <a:ln w="12700">
            <a:solidFill>
              <a:srgbClr val="E56B5D"/>
            </a:solidFill>
            <a:prstDash val="solid"/>
          </a:ln>
        </p:spPr>
      </p:sp>
      <p:sp>
        <p:nvSpPr>
          <p:cNvPr id="12" name="Shape 10"/>
          <p:cNvSpPr/>
          <p:nvPr/>
        </p:nvSpPr>
        <p:spPr>
          <a:xfrm>
            <a:off x="5148072" y="2423160"/>
            <a:ext cx="1911096" cy="1005840"/>
          </a:xfrm>
          <a:prstGeom prst="roundRect">
            <a:avLst>
              <a:gd name="adj" fmla="val 7273"/>
            </a:avLst>
          </a:prstGeom>
          <a:solidFill>
            <a:srgbClr val="FFFFFF"/>
          </a:solidFill>
          <a:ln w="20320">
            <a:solidFill>
              <a:srgbClr val="E56B5D"/>
            </a:solidFill>
            <a:prstDash val="solid"/>
          </a:ln>
        </p:spPr>
      </p:sp>
      <p:sp>
        <p:nvSpPr>
          <p:cNvPr id="13" name="Text 11"/>
          <p:cNvSpPr/>
          <p:nvPr/>
        </p:nvSpPr>
        <p:spPr>
          <a:xfrm>
            <a:off x="5221224"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High insulin</a:t>
            </a:r>
            <a:endParaRPr lang="en-US" sz="2000" dirty="0"/>
          </a:p>
        </p:txBody>
      </p:sp>
      <p:sp>
        <p:nvSpPr>
          <p:cNvPr id="14" name="Shape 12"/>
          <p:cNvSpPr/>
          <p:nvPr/>
        </p:nvSpPr>
        <p:spPr>
          <a:xfrm>
            <a:off x="7095744" y="2752344"/>
            <a:ext cx="228600" cy="320040"/>
          </a:xfrm>
          <a:prstGeom prst="chevron">
            <a:avLst/>
          </a:prstGeom>
          <a:solidFill>
            <a:srgbClr val="E56B5D"/>
          </a:solidFill>
          <a:ln w="12700">
            <a:solidFill>
              <a:srgbClr val="E56B5D"/>
            </a:solidFill>
            <a:prstDash val="solid"/>
          </a:ln>
        </p:spPr>
      </p:sp>
      <p:sp>
        <p:nvSpPr>
          <p:cNvPr id="15" name="Shape 13"/>
          <p:cNvSpPr/>
          <p:nvPr/>
        </p:nvSpPr>
        <p:spPr>
          <a:xfrm>
            <a:off x="7379208" y="2423160"/>
            <a:ext cx="1911096" cy="1005840"/>
          </a:xfrm>
          <a:prstGeom prst="roundRect">
            <a:avLst>
              <a:gd name="adj" fmla="val 7273"/>
            </a:avLst>
          </a:prstGeom>
          <a:solidFill>
            <a:srgbClr val="FFFFFF"/>
          </a:solidFill>
          <a:ln w="20320">
            <a:solidFill>
              <a:srgbClr val="E56B5D"/>
            </a:solidFill>
            <a:prstDash val="solid"/>
          </a:ln>
        </p:spPr>
      </p:sp>
      <p:sp>
        <p:nvSpPr>
          <p:cNvPr id="16" name="Text 14"/>
          <p:cNvSpPr/>
          <p:nvPr/>
        </p:nvSpPr>
        <p:spPr>
          <a:xfrm>
            <a:off x="7452360"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High androgens</a:t>
            </a:r>
            <a:endParaRPr lang="en-US" sz="2000" dirty="0"/>
          </a:p>
        </p:txBody>
      </p:sp>
      <p:sp>
        <p:nvSpPr>
          <p:cNvPr id="17" name="Shape 15"/>
          <p:cNvSpPr/>
          <p:nvPr/>
        </p:nvSpPr>
        <p:spPr>
          <a:xfrm>
            <a:off x="9326880" y="2752344"/>
            <a:ext cx="228600" cy="320040"/>
          </a:xfrm>
          <a:prstGeom prst="chevron">
            <a:avLst/>
          </a:prstGeom>
          <a:solidFill>
            <a:srgbClr val="E56B5D"/>
          </a:solidFill>
          <a:ln w="12700">
            <a:solidFill>
              <a:srgbClr val="E56B5D"/>
            </a:solidFill>
            <a:prstDash val="solid"/>
          </a:ln>
        </p:spPr>
      </p:sp>
      <p:sp>
        <p:nvSpPr>
          <p:cNvPr id="18" name="Shape 16"/>
          <p:cNvSpPr/>
          <p:nvPr/>
        </p:nvSpPr>
        <p:spPr>
          <a:xfrm>
            <a:off x="9610344" y="2423160"/>
            <a:ext cx="1911096" cy="1005840"/>
          </a:xfrm>
          <a:prstGeom prst="roundRect">
            <a:avLst>
              <a:gd name="adj" fmla="val 7273"/>
            </a:avLst>
          </a:prstGeom>
          <a:solidFill>
            <a:srgbClr val="FFFFFF"/>
          </a:solidFill>
          <a:ln w="20320">
            <a:solidFill>
              <a:srgbClr val="E56B5D"/>
            </a:solidFill>
            <a:prstDash val="solid"/>
          </a:ln>
        </p:spPr>
      </p:sp>
      <p:sp>
        <p:nvSpPr>
          <p:cNvPr id="19" name="Text 17"/>
          <p:cNvSpPr/>
          <p:nvPr/>
        </p:nvSpPr>
        <p:spPr>
          <a:xfrm>
            <a:off x="9683496"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More visceral fat</a:t>
            </a:r>
            <a:endParaRPr lang="en-US" sz="2000" dirty="0"/>
          </a:p>
        </p:txBody>
      </p:sp>
      <p:sp>
        <p:nvSpPr>
          <p:cNvPr id="20" name="Text 18"/>
          <p:cNvSpPr/>
          <p:nvPr/>
        </p:nvSpPr>
        <p:spPr>
          <a:xfrm>
            <a:off x="1005840" y="4069080"/>
            <a:ext cx="10058400" cy="548640"/>
          </a:xfrm>
          <a:prstGeom prst="rect">
            <a:avLst/>
          </a:prstGeom>
          <a:noFill/>
          <a:ln/>
        </p:spPr>
        <p:txBody>
          <a:bodyPr wrap="square" rtlCol="0" anchor="ctr"/>
          <a:lstStyle/>
          <a:p>
            <a:pPr marL="0" indent="0" algn="ctr">
              <a:buNone/>
            </a:pPr>
            <a:r>
              <a:rPr lang="en-US" sz="2400" b="1" dirty="0">
                <a:solidFill>
                  <a:srgbClr val="E56B5D"/>
                </a:solidFill>
              </a:rPr>
              <a:t>Treatment must break the cycle, not just regulate bleeding.</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ECD3FA5-01C5-933F-5DD3-3DF8849D1D1B}"/>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Learning objectives</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Why change the name from PCOS to PMOS?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Understand why the word “PCOS” was considered inaccurate</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Explain the scientific meaning of PMOS</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Link the name change to metabolic and lifelong health risk</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Translate the new name into better OPD care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EF7C61C-A0BA-51E9-8BB8-C40677F9AB1A}"/>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Why “lean PMOS” matters</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19556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Normal BMI does not exclude insulin resistance.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South Asian women may have higher body fat at lower BMI.</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Waist circumference may be more informative than weight alone.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Lean phenotype still needs metabolic screening.</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19C040-4FA1-95EB-737D-97ECB047F61E}"/>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F855A"/>
          </a:solidFill>
          <a:ln w="12700">
            <a:solidFill>
              <a:srgbClr val="2F855A"/>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Visible clues in the OPD</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Irregular cycles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Hirsutism, acne, androgenic alopecia</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Acanthosis nigricans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Increased waist circumference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History of GDM or family history of diabetes</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8F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0E2B88-17E1-1B3D-59C5-5A0F1CE4157F}"/>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Why change the name from PCOS to PMOS?</a:t>
            </a:r>
            <a:endParaRPr lang="en-US" sz="850" dirty="0"/>
          </a:p>
        </p:txBody>
      </p:sp>
      <p:sp>
        <p:nvSpPr>
          <p:cNvPr id="3" name="Text 1"/>
          <p:cNvSpPr/>
          <p:nvPr/>
        </p:nvSpPr>
        <p:spPr>
          <a:xfrm>
            <a:off x="731520" y="594360"/>
            <a:ext cx="10972800" cy="457200"/>
          </a:xfrm>
          <a:prstGeom prst="rect">
            <a:avLst/>
          </a:prstGeom>
          <a:noFill/>
          <a:ln/>
        </p:spPr>
        <p:txBody>
          <a:bodyPr wrap="square" rtlCol="0" anchor="ctr"/>
          <a:lstStyle/>
          <a:p>
            <a:pPr marL="0" indent="0">
              <a:buNone/>
            </a:pPr>
            <a:r>
              <a:rPr lang="en-US" sz="3000" b="1" dirty="0">
                <a:solidFill>
                  <a:srgbClr val="17324D"/>
                </a:solidFill>
                <a:latin typeface="Aptos Display" pitchFamily="34" charset="0"/>
                <a:ea typeface="Aptos Display" pitchFamily="34" charset="-122"/>
                <a:cs typeface="Aptos Display" pitchFamily="34" charset="-120"/>
              </a:rPr>
              <a:t>OPD pearl</a:t>
            </a:r>
            <a:endParaRPr lang="en-US" sz="3000" dirty="0"/>
          </a:p>
        </p:txBody>
      </p:sp>
      <p:sp>
        <p:nvSpPr>
          <p:cNvPr id="4" name="Shape 2"/>
          <p:cNvSpPr/>
          <p:nvPr/>
        </p:nvSpPr>
        <p:spPr>
          <a:xfrm>
            <a:off x="777240" y="1261872"/>
            <a:ext cx="3840480" cy="0"/>
          </a:xfrm>
          <a:prstGeom prst="line">
            <a:avLst/>
          </a:prstGeom>
          <a:noFill/>
          <a:ln w="38100">
            <a:solidFill>
              <a:srgbClr val="2F855A"/>
            </a:solidFill>
            <a:prstDash val="solid"/>
          </a:ln>
        </p:spPr>
      </p:sp>
      <p:sp>
        <p:nvSpPr>
          <p:cNvPr id="5" name="Text 3"/>
          <p:cNvSpPr/>
          <p:nvPr/>
        </p:nvSpPr>
        <p:spPr>
          <a:xfrm>
            <a:off x="1051560" y="1965960"/>
            <a:ext cx="9966960" cy="1600200"/>
          </a:xfrm>
          <a:prstGeom prst="rect">
            <a:avLst/>
          </a:prstGeom>
          <a:noFill/>
          <a:ln/>
        </p:spPr>
        <p:txBody>
          <a:bodyPr wrap="square" rtlCol="0" anchor="ctr">
            <a:normAutofit/>
          </a:bodyPr>
          <a:lstStyle/>
          <a:p>
            <a:pPr marL="0" indent="0" algn="ctr">
              <a:buNone/>
            </a:pPr>
            <a:r>
              <a:rPr lang="en-US" sz="3000" b="1" dirty="0">
                <a:solidFill>
                  <a:srgbClr val="1F2933"/>
                </a:solidFill>
              </a:rPr>
              <a:t>Acanthosis nigricans is not a skin problem alone; it is a metabolic sign on the skin.</a:t>
            </a:r>
            <a:endParaRPr lang="en-US" sz="30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3F7F3E-2F56-047D-2B9E-72E2BB18AB79}"/>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6B3E75"/>
          </a:solidFill>
          <a:ln w="12700">
            <a:solidFill>
              <a:srgbClr val="6B3E75"/>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Mental health belongs in the name-change story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Higher prevalence of anxiety and depressive symptoms.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Body image concerns and reduced quality of life are common.</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Symptoms may be under-reported unless asked directly.</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Screening should be routine, not optional.</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8F2"/>
        </a:soli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3EE4A7D9-B64B-F9EB-9803-C7CB415ED5B5}"/>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6B3E75"/>
          </a:solidFill>
          <a:ln w="12700">
            <a:solidFill>
              <a:srgbClr val="6B3E75"/>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Beyond fertility: organ-system implications</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Shape 4"/>
          <p:cNvSpPr/>
          <p:nvPr/>
        </p:nvSpPr>
        <p:spPr>
          <a:xfrm>
            <a:off x="868680" y="1600200"/>
            <a:ext cx="3215640" cy="2011680"/>
          </a:xfrm>
          <a:prstGeom prst="roundRect">
            <a:avLst>
              <a:gd name="adj" fmla="val 3636"/>
            </a:avLst>
          </a:prstGeom>
          <a:solidFill>
            <a:srgbClr val="FFFFFF"/>
          </a:solidFill>
          <a:ln w="15240">
            <a:solidFill>
              <a:srgbClr val="6B3E75">
                <a:alpha val="80000"/>
              </a:srgbClr>
            </a:solidFill>
            <a:prstDash val="solid"/>
          </a:ln>
        </p:spPr>
      </p:sp>
      <p:sp>
        <p:nvSpPr>
          <p:cNvPr id="7" name="Text 5"/>
          <p:cNvSpPr/>
          <p:nvPr/>
        </p:nvSpPr>
        <p:spPr>
          <a:xfrm>
            <a:off x="1069848" y="1764792"/>
            <a:ext cx="2813304" cy="256032"/>
          </a:xfrm>
          <a:prstGeom prst="rect">
            <a:avLst/>
          </a:prstGeom>
          <a:noFill/>
          <a:ln/>
        </p:spPr>
        <p:txBody>
          <a:bodyPr wrap="square" rtlCol="0" anchor="ctr">
            <a:noAutofit/>
          </a:bodyPr>
          <a:lstStyle/>
          <a:p>
            <a:pPr marL="0" indent="0">
              <a:buNone/>
            </a:pPr>
            <a:r>
              <a:rPr lang="en-US" sz="2000" b="1" dirty="0">
                <a:solidFill>
                  <a:srgbClr val="6B3E75"/>
                </a:solidFill>
              </a:rPr>
              <a:t>Metabolic</a:t>
            </a:r>
            <a:endParaRPr lang="en-US" sz="2000" dirty="0"/>
          </a:p>
        </p:txBody>
      </p:sp>
      <p:sp>
        <p:nvSpPr>
          <p:cNvPr id="8" name="Text 6"/>
          <p:cNvSpPr/>
          <p:nvPr/>
        </p:nvSpPr>
        <p:spPr>
          <a:xfrm>
            <a:off x="1069848" y="2167128"/>
            <a:ext cx="2813304" cy="1316736"/>
          </a:xfrm>
          <a:prstGeom prst="rect">
            <a:avLst/>
          </a:prstGeom>
          <a:noFill/>
          <a:ln/>
        </p:spPr>
        <p:txBody>
          <a:bodyPr wrap="square" rtlCol="0" anchor="ctr">
            <a:normAutofit/>
          </a:bodyPr>
          <a:lstStyle/>
          <a:p>
            <a:pPr marL="0" indent="0">
              <a:buNone/>
            </a:pPr>
            <a:r>
              <a:rPr lang="en-US" sz="2000" dirty="0">
                <a:solidFill>
                  <a:srgbClr val="1F2933"/>
                </a:solidFill>
              </a:rPr>
              <a:t>Prediabetes, type 2 diabetes, dyslipidemia and central obesity.</a:t>
            </a:r>
            <a:endParaRPr lang="en-US" sz="2000" dirty="0"/>
          </a:p>
        </p:txBody>
      </p:sp>
      <p:sp>
        <p:nvSpPr>
          <p:cNvPr id="9" name="Shape 7"/>
          <p:cNvSpPr/>
          <p:nvPr/>
        </p:nvSpPr>
        <p:spPr>
          <a:xfrm>
            <a:off x="4495800" y="1600200"/>
            <a:ext cx="3215640" cy="2011680"/>
          </a:xfrm>
          <a:prstGeom prst="roundRect">
            <a:avLst>
              <a:gd name="adj" fmla="val 3636"/>
            </a:avLst>
          </a:prstGeom>
          <a:solidFill>
            <a:srgbClr val="FFFFFF"/>
          </a:solidFill>
          <a:ln w="15240">
            <a:solidFill>
              <a:srgbClr val="6B3E75">
                <a:alpha val="80000"/>
              </a:srgbClr>
            </a:solidFill>
            <a:prstDash val="solid"/>
          </a:ln>
        </p:spPr>
      </p:sp>
      <p:sp>
        <p:nvSpPr>
          <p:cNvPr id="10" name="Text 8"/>
          <p:cNvSpPr/>
          <p:nvPr/>
        </p:nvSpPr>
        <p:spPr>
          <a:xfrm>
            <a:off x="4696968" y="1764792"/>
            <a:ext cx="2813304" cy="256032"/>
          </a:xfrm>
          <a:prstGeom prst="rect">
            <a:avLst/>
          </a:prstGeom>
          <a:noFill/>
          <a:ln/>
        </p:spPr>
        <p:txBody>
          <a:bodyPr wrap="square" rtlCol="0" anchor="ctr">
            <a:noAutofit/>
          </a:bodyPr>
          <a:lstStyle/>
          <a:p>
            <a:pPr marL="0" indent="0">
              <a:buNone/>
            </a:pPr>
            <a:r>
              <a:rPr lang="en-US" sz="2000" b="1" dirty="0">
                <a:solidFill>
                  <a:srgbClr val="6B3E75"/>
                </a:solidFill>
              </a:rPr>
              <a:t>Cardiovascular</a:t>
            </a:r>
            <a:endParaRPr lang="en-US" sz="2000" dirty="0"/>
          </a:p>
        </p:txBody>
      </p:sp>
      <p:sp>
        <p:nvSpPr>
          <p:cNvPr id="11" name="Text 9"/>
          <p:cNvSpPr/>
          <p:nvPr/>
        </p:nvSpPr>
        <p:spPr>
          <a:xfrm>
            <a:off x="4696968" y="2167128"/>
            <a:ext cx="2813304" cy="1316736"/>
          </a:xfrm>
          <a:prstGeom prst="rect">
            <a:avLst/>
          </a:prstGeom>
          <a:noFill/>
          <a:ln/>
        </p:spPr>
        <p:txBody>
          <a:bodyPr wrap="square" rtlCol="0" anchor="ctr">
            <a:normAutofit/>
          </a:bodyPr>
          <a:lstStyle/>
          <a:p>
            <a:pPr marL="0" indent="0">
              <a:buNone/>
            </a:pPr>
            <a:r>
              <a:rPr lang="en-US" sz="2000" dirty="0">
                <a:solidFill>
                  <a:srgbClr val="1F2933"/>
                </a:solidFill>
              </a:rPr>
              <a:t>Hypertension and long-term cardiovascular risk surveillance.</a:t>
            </a:r>
            <a:endParaRPr lang="en-US" sz="2000" dirty="0"/>
          </a:p>
        </p:txBody>
      </p:sp>
      <p:sp>
        <p:nvSpPr>
          <p:cNvPr id="12" name="Shape 10"/>
          <p:cNvSpPr/>
          <p:nvPr/>
        </p:nvSpPr>
        <p:spPr>
          <a:xfrm>
            <a:off x="8122920" y="1600200"/>
            <a:ext cx="3215640" cy="2011680"/>
          </a:xfrm>
          <a:prstGeom prst="roundRect">
            <a:avLst>
              <a:gd name="adj" fmla="val 3636"/>
            </a:avLst>
          </a:prstGeom>
          <a:solidFill>
            <a:srgbClr val="FFFFFF"/>
          </a:solidFill>
          <a:ln w="15240">
            <a:solidFill>
              <a:srgbClr val="6B3E75">
                <a:alpha val="80000"/>
              </a:srgbClr>
            </a:solidFill>
            <a:prstDash val="solid"/>
          </a:ln>
        </p:spPr>
      </p:sp>
      <p:sp>
        <p:nvSpPr>
          <p:cNvPr id="13" name="Text 11"/>
          <p:cNvSpPr/>
          <p:nvPr/>
        </p:nvSpPr>
        <p:spPr>
          <a:xfrm>
            <a:off x="8324088" y="1764792"/>
            <a:ext cx="2813304" cy="256032"/>
          </a:xfrm>
          <a:prstGeom prst="rect">
            <a:avLst/>
          </a:prstGeom>
          <a:noFill/>
          <a:ln/>
        </p:spPr>
        <p:txBody>
          <a:bodyPr wrap="square" rtlCol="0" anchor="ctr">
            <a:noAutofit/>
          </a:bodyPr>
          <a:lstStyle/>
          <a:p>
            <a:pPr marL="0" indent="0">
              <a:buNone/>
            </a:pPr>
            <a:r>
              <a:rPr lang="en-US" sz="2000" b="1" dirty="0">
                <a:solidFill>
                  <a:srgbClr val="6B3E75"/>
                </a:solidFill>
              </a:rPr>
              <a:t>Endometrium</a:t>
            </a:r>
            <a:endParaRPr lang="en-US" sz="2000" dirty="0"/>
          </a:p>
        </p:txBody>
      </p:sp>
      <p:sp>
        <p:nvSpPr>
          <p:cNvPr id="14" name="Text 12"/>
          <p:cNvSpPr/>
          <p:nvPr/>
        </p:nvSpPr>
        <p:spPr>
          <a:xfrm>
            <a:off x="8324088" y="2167128"/>
            <a:ext cx="2813304" cy="1316736"/>
          </a:xfrm>
          <a:prstGeom prst="rect">
            <a:avLst/>
          </a:prstGeom>
          <a:noFill/>
          <a:ln/>
        </p:spPr>
        <p:txBody>
          <a:bodyPr wrap="square" rtlCol="0" anchor="ctr">
            <a:normAutofit/>
          </a:bodyPr>
          <a:lstStyle/>
          <a:p>
            <a:pPr marL="0" indent="0">
              <a:buNone/>
            </a:pPr>
            <a:r>
              <a:rPr lang="en-US" sz="2000" dirty="0">
                <a:solidFill>
                  <a:srgbClr val="1F2933"/>
                </a:solidFill>
              </a:rPr>
              <a:t>Chronic anovulation → unopposed estrogen → hyperplasia risk.</a:t>
            </a:r>
            <a:endParaRPr lang="en-US" sz="2000" dirty="0"/>
          </a:p>
        </p:txBody>
      </p:sp>
      <p:sp>
        <p:nvSpPr>
          <p:cNvPr id="15" name="Shape 13"/>
          <p:cNvSpPr/>
          <p:nvPr/>
        </p:nvSpPr>
        <p:spPr>
          <a:xfrm>
            <a:off x="868680" y="3931920"/>
            <a:ext cx="3215640" cy="2011680"/>
          </a:xfrm>
          <a:prstGeom prst="roundRect">
            <a:avLst>
              <a:gd name="adj" fmla="val 3636"/>
            </a:avLst>
          </a:prstGeom>
          <a:solidFill>
            <a:srgbClr val="FFFFFF"/>
          </a:solidFill>
          <a:ln w="15240">
            <a:solidFill>
              <a:srgbClr val="6B3E75">
                <a:alpha val="80000"/>
              </a:srgbClr>
            </a:solidFill>
            <a:prstDash val="solid"/>
          </a:ln>
        </p:spPr>
      </p:sp>
      <p:sp>
        <p:nvSpPr>
          <p:cNvPr id="16" name="Text 14"/>
          <p:cNvSpPr/>
          <p:nvPr/>
        </p:nvSpPr>
        <p:spPr>
          <a:xfrm>
            <a:off x="1069848" y="4096512"/>
            <a:ext cx="2813304" cy="256032"/>
          </a:xfrm>
          <a:prstGeom prst="rect">
            <a:avLst/>
          </a:prstGeom>
          <a:noFill/>
          <a:ln/>
        </p:spPr>
        <p:txBody>
          <a:bodyPr wrap="square" rtlCol="0" anchor="ctr">
            <a:noAutofit/>
          </a:bodyPr>
          <a:lstStyle/>
          <a:p>
            <a:pPr marL="0" indent="0">
              <a:buNone/>
            </a:pPr>
            <a:r>
              <a:rPr lang="en-US" sz="2000" b="1" dirty="0">
                <a:solidFill>
                  <a:srgbClr val="6B3E75"/>
                </a:solidFill>
              </a:rPr>
              <a:t>Sleep</a:t>
            </a:r>
            <a:endParaRPr lang="en-US" sz="2000" dirty="0"/>
          </a:p>
        </p:txBody>
      </p:sp>
      <p:sp>
        <p:nvSpPr>
          <p:cNvPr id="17" name="Text 15"/>
          <p:cNvSpPr/>
          <p:nvPr/>
        </p:nvSpPr>
        <p:spPr>
          <a:xfrm>
            <a:off x="1069848" y="4498848"/>
            <a:ext cx="2933192" cy="1316736"/>
          </a:xfrm>
          <a:prstGeom prst="rect">
            <a:avLst/>
          </a:prstGeom>
          <a:noFill/>
          <a:ln/>
        </p:spPr>
        <p:txBody>
          <a:bodyPr wrap="square" rtlCol="0" anchor="ctr">
            <a:normAutofit/>
          </a:bodyPr>
          <a:lstStyle/>
          <a:p>
            <a:pPr marL="0" indent="0">
              <a:buNone/>
            </a:pPr>
            <a:r>
              <a:rPr lang="en-US" sz="2000" dirty="0">
                <a:solidFill>
                  <a:srgbClr val="1F2933"/>
                </a:solidFill>
              </a:rPr>
              <a:t>Obstructive sleep apnea and poor sleep can worsen metabolic risk.</a:t>
            </a:r>
            <a:endParaRPr lang="en-US" sz="2000" dirty="0"/>
          </a:p>
        </p:txBody>
      </p:sp>
      <p:sp>
        <p:nvSpPr>
          <p:cNvPr id="18" name="Shape 16"/>
          <p:cNvSpPr/>
          <p:nvPr/>
        </p:nvSpPr>
        <p:spPr>
          <a:xfrm>
            <a:off x="4495800" y="3931920"/>
            <a:ext cx="3215640" cy="2011680"/>
          </a:xfrm>
          <a:prstGeom prst="roundRect">
            <a:avLst>
              <a:gd name="adj" fmla="val 3636"/>
            </a:avLst>
          </a:prstGeom>
          <a:solidFill>
            <a:srgbClr val="FFFFFF"/>
          </a:solidFill>
          <a:ln w="15240">
            <a:solidFill>
              <a:srgbClr val="6B3E75">
                <a:alpha val="80000"/>
              </a:srgbClr>
            </a:solidFill>
            <a:prstDash val="solid"/>
          </a:ln>
        </p:spPr>
      </p:sp>
      <p:sp>
        <p:nvSpPr>
          <p:cNvPr id="19" name="Text 17"/>
          <p:cNvSpPr/>
          <p:nvPr/>
        </p:nvSpPr>
        <p:spPr>
          <a:xfrm>
            <a:off x="4696968" y="4096512"/>
            <a:ext cx="2813304" cy="256032"/>
          </a:xfrm>
          <a:prstGeom prst="rect">
            <a:avLst/>
          </a:prstGeom>
          <a:noFill/>
          <a:ln/>
        </p:spPr>
        <p:txBody>
          <a:bodyPr wrap="square" rtlCol="0" anchor="ctr">
            <a:noAutofit/>
          </a:bodyPr>
          <a:lstStyle/>
          <a:p>
            <a:pPr marL="0" indent="0">
              <a:buNone/>
            </a:pPr>
            <a:r>
              <a:rPr lang="en-US" sz="2000" b="1" dirty="0">
                <a:solidFill>
                  <a:srgbClr val="6B3E75"/>
                </a:solidFill>
              </a:rPr>
              <a:t>Liver</a:t>
            </a:r>
            <a:endParaRPr lang="en-US" sz="2000" dirty="0"/>
          </a:p>
        </p:txBody>
      </p:sp>
      <p:sp>
        <p:nvSpPr>
          <p:cNvPr id="20" name="Text 18"/>
          <p:cNvSpPr/>
          <p:nvPr/>
        </p:nvSpPr>
        <p:spPr>
          <a:xfrm>
            <a:off x="4696968" y="4498848"/>
            <a:ext cx="2813304" cy="1316736"/>
          </a:xfrm>
          <a:prstGeom prst="rect">
            <a:avLst/>
          </a:prstGeom>
          <a:noFill/>
          <a:ln/>
        </p:spPr>
        <p:txBody>
          <a:bodyPr wrap="square" rtlCol="0" anchor="ctr">
            <a:normAutofit/>
          </a:bodyPr>
          <a:lstStyle/>
          <a:p>
            <a:pPr marL="0" indent="0">
              <a:buNone/>
            </a:pPr>
            <a:r>
              <a:rPr lang="en-US" sz="2000" dirty="0">
                <a:solidFill>
                  <a:srgbClr val="1F2933"/>
                </a:solidFill>
              </a:rPr>
              <a:t>Higher risk of metabolic dysfunction-associated steatotic liver disease.</a:t>
            </a:r>
            <a:endParaRPr lang="en-US" sz="2000" dirty="0"/>
          </a:p>
        </p:txBody>
      </p:sp>
      <p:sp>
        <p:nvSpPr>
          <p:cNvPr id="21" name="Shape 19"/>
          <p:cNvSpPr/>
          <p:nvPr/>
        </p:nvSpPr>
        <p:spPr>
          <a:xfrm>
            <a:off x="8122920" y="3931920"/>
            <a:ext cx="3215640" cy="2011680"/>
          </a:xfrm>
          <a:prstGeom prst="roundRect">
            <a:avLst>
              <a:gd name="adj" fmla="val 3636"/>
            </a:avLst>
          </a:prstGeom>
          <a:solidFill>
            <a:srgbClr val="FFFFFF"/>
          </a:solidFill>
          <a:ln w="15240">
            <a:solidFill>
              <a:srgbClr val="6B3E75">
                <a:alpha val="80000"/>
              </a:srgbClr>
            </a:solidFill>
            <a:prstDash val="solid"/>
          </a:ln>
        </p:spPr>
      </p:sp>
      <p:sp>
        <p:nvSpPr>
          <p:cNvPr id="22" name="Text 20"/>
          <p:cNvSpPr/>
          <p:nvPr/>
        </p:nvSpPr>
        <p:spPr>
          <a:xfrm>
            <a:off x="8324088" y="4096512"/>
            <a:ext cx="2813304" cy="256032"/>
          </a:xfrm>
          <a:prstGeom prst="rect">
            <a:avLst/>
          </a:prstGeom>
          <a:noFill/>
          <a:ln/>
        </p:spPr>
        <p:txBody>
          <a:bodyPr wrap="square" rtlCol="0" anchor="ctr">
            <a:noAutofit/>
          </a:bodyPr>
          <a:lstStyle/>
          <a:p>
            <a:pPr marL="0" indent="0">
              <a:buNone/>
            </a:pPr>
            <a:r>
              <a:rPr lang="en-US" sz="2000" b="1" dirty="0">
                <a:solidFill>
                  <a:srgbClr val="6B3E75"/>
                </a:solidFill>
              </a:rPr>
              <a:t>Pregnancy</a:t>
            </a:r>
            <a:endParaRPr lang="en-US" sz="2000" dirty="0"/>
          </a:p>
        </p:txBody>
      </p:sp>
      <p:sp>
        <p:nvSpPr>
          <p:cNvPr id="23" name="Text 21"/>
          <p:cNvSpPr/>
          <p:nvPr/>
        </p:nvSpPr>
        <p:spPr>
          <a:xfrm>
            <a:off x="8324088" y="4498848"/>
            <a:ext cx="2813304" cy="1316736"/>
          </a:xfrm>
          <a:prstGeom prst="rect">
            <a:avLst/>
          </a:prstGeom>
          <a:noFill/>
          <a:ln/>
        </p:spPr>
        <p:txBody>
          <a:bodyPr wrap="square" rtlCol="0" anchor="ctr">
            <a:normAutofit/>
          </a:bodyPr>
          <a:lstStyle/>
          <a:p>
            <a:pPr marL="0" indent="0">
              <a:buNone/>
            </a:pPr>
            <a:r>
              <a:rPr lang="en-US" sz="2000" dirty="0">
                <a:solidFill>
                  <a:srgbClr val="1F2933"/>
                </a:solidFill>
              </a:rPr>
              <a:t>Higher risk of GDM, hypertensive disorders and adverse outcomes.</a:t>
            </a:r>
            <a:endParaRPr lang="en-US" sz="20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55BB70-D5DE-A557-660D-96862A17B330}"/>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PMOS and pregnancy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3 • What PMOS means</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Preconception metabolic optimization is important.</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Screen early for glycemic risk when indicated.</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Repeat routine screening at 24–28 weeks.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Counsel regarding GDM and hypertensive disorder risk.</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42">
    <p:bg>
      <p:bgPr>
        <a:solidFill>
          <a:srgbClr val="2F855A"/>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F855A"/>
          </a:solidFill>
          <a:ln w="12700">
            <a:solidFill>
              <a:srgbClr val="2F855A"/>
            </a:solidFill>
            <a:prstDash val="solid"/>
          </a:ln>
        </p:spPr>
      </p:sp>
      <p:sp>
        <p:nvSpPr>
          <p:cNvPr id="3" name="Text 1"/>
          <p:cNvSpPr/>
          <p:nvPr/>
        </p:nvSpPr>
        <p:spPr>
          <a:xfrm>
            <a:off x="822960" y="777240"/>
            <a:ext cx="1005840" cy="475488"/>
          </a:xfrm>
          <a:prstGeom prst="rect">
            <a:avLst/>
          </a:prstGeom>
          <a:noFill/>
          <a:ln/>
        </p:spPr>
        <p:txBody>
          <a:bodyPr wrap="square" rtlCol="0" anchor="ctr"/>
          <a:lstStyle/>
          <a:p>
            <a:pPr marL="0" indent="0">
              <a:buNone/>
            </a:pPr>
            <a:r>
              <a:rPr lang="en-US" sz="2800" b="1" dirty="0">
                <a:solidFill>
                  <a:srgbClr val="FFFFFF">
                    <a:alpha val="92000"/>
                  </a:srgbClr>
                </a:solidFill>
              </a:rPr>
              <a:t>04</a:t>
            </a:r>
            <a:endParaRPr lang="en-US" sz="2800" dirty="0"/>
          </a:p>
        </p:txBody>
      </p:sp>
      <p:sp>
        <p:nvSpPr>
          <p:cNvPr id="4" name="Text 2"/>
          <p:cNvSpPr/>
          <p:nvPr/>
        </p:nvSpPr>
        <p:spPr>
          <a:xfrm>
            <a:off x="822960" y="2148840"/>
            <a:ext cx="10607040" cy="914400"/>
          </a:xfrm>
          <a:prstGeom prst="rect">
            <a:avLst/>
          </a:prstGeom>
          <a:noFill/>
          <a:ln/>
        </p:spPr>
        <p:txBody>
          <a:bodyPr wrap="square" rtlCol="0" anchor="ctr">
            <a:normAutofit/>
          </a:bodyPr>
          <a:lstStyle/>
          <a:p>
            <a:pPr marL="0" indent="0">
              <a:buNone/>
            </a:pPr>
            <a:r>
              <a:rPr lang="en-US" sz="4200" b="1" dirty="0">
                <a:solidFill>
                  <a:srgbClr val="FFFFFF"/>
                </a:solidFill>
                <a:latin typeface="Aptos Display" pitchFamily="34" charset="0"/>
                <a:ea typeface="Aptos Display" pitchFamily="34" charset="-122"/>
                <a:cs typeface="Aptos Display" pitchFamily="34" charset="-120"/>
              </a:rPr>
              <a:t>Part 4</a:t>
            </a:r>
            <a:endParaRPr lang="en-US" sz="4200" dirty="0"/>
          </a:p>
        </p:txBody>
      </p:sp>
      <p:sp>
        <p:nvSpPr>
          <p:cNvPr id="5" name="Text 3"/>
          <p:cNvSpPr/>
          <p:nvPr/>
        </p:nvSpPr>
        <p:spPr>
          <a:xfrm>
            <a:off x="868680" y="3246120"/>
            <a:ext cx="9875520" cy="502920"/>
          </a:xfrm>
          <a:prstGeom prst="rect">
            <a:avLst/>
          </a:prstGeom>
          <a:noFill/>
          <a:ln/>
        </p:spPr>
        <p:txBody>
          <a:bodyPr wrap="square" rtlCol="0" anchor="ctr">
            <a:noAutofit/>
          </a:bodyPr>
          <a:lstStyle/>
          <a:p>
            <a:pPr marL="0" indent="0">
              <a:buNone/>
            </a:pPr>
            <a:r>
              <a:rPr lang="en-US" sz="2800" dirty="0">
                <a:solidFill>
                  <a:srgbClr val="F7FCFC"/>
                </a:solidFill>
              </a:rPr>
              <a:t>Clinical shift: what should gynecologists do differently?</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43">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C27953-28C7-82C0-BFD3-15653791AE45}"/>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F855A"/>
          </a:solidFill>
          <a:ln w="12700">
            <a:solidFill>
              <a:srgbClr val="2F855A"/>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Shift 1: Do not stop at the ovary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4 • Clinical shift</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Do not treat only irregular cycles with COCs.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Do not treat only infertility with ovulation induction.</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Screen for metabolic risk from diagnosis.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Plan lifelong preventive care.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44">
    <p:bg>
      <p:bgPr>
        <a:solidFill>
          <a:srgbClr val="FFF8F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FFAE5CE3-DE5B-D13E-164E-8D8FEF7A3270}"/>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F855A"/>
          </a:solidFill>
          <a:ln w="12700">
            <a:solidFill>
              <a:srgbClr val="2F855A"/>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A simple OPD checklist</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r>
              <a:rPr lang="en-US" sz="850" dirty="0">
                <a:solidFill>
                  <a:srgbClr val="8A7C70"/>
                </a:solidFill>
              </a:rPr>
              <a:t>Part 4 • Clinical shift</a:t>
            </a:r>
            <a:endParaRPr lang="en-US" sz="850" dirty="0"/>
          </a:p>
        </p:txBody>
      </p:sp>
      <p:sp>
        <p:nvSpPr>
          <p:cNvPr id="6" name="Shape 4"/>
          <p:cNvSpPr/>
          <p:nvPr/>
        </p:nvSpPr>
        <p:spPr>
          <a:xfrm>
            <a:off x="685800" y="2423160"/>
            <a:ext cx="1911096" cy="1005840"/>
          </a:xfrm>
          <a:prstGeom prst="roundRect">
            <a:avLst>
              <a:gd name="adj" fmla="val 7273"/>
            </a:avLst>
          </a:prstGeom>
          <a:solidFill>
            <a:srgbClr val="FFFFFF"/>
          </a:solidFill>
          <a:ln w="20320">
            <a:solidFill>
              <a:srgbClr val="2F855A"/>
            </a:solidFill>
            <a:prstDash val="solid"/>
          </a:ln>
        </p:spPr>
      </p:sp>
      <p:sp>
        <p:nvSpPr>
          <p:cNvPr id="7" name="Text 5"/>
          <p:cNvSpPr/>
          <p:nvPr/>
        </p:nvSpPr>
        <p:spPr>
          <a:xfrm>
            <a:off x="758952"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Ask</a:t>
            </a:r>
            <a:endParaRPr lang="en-US" sz="2000" dirty="0"/>
          </a:p>
        </p:txBody>
      </p:sp>
      <p:sp>
        <p:nvSpPr>
          <p:cNvPr id="8" name="Shape 6"/>
          <p:cNvSpPr/>
          <p:nvPr/>
        </p:nvSpPr>
        <p:spPr>
          <a:xfrm>
            <a:off x="2633472" y="2752344"/>
            <a:ext cx="228600" cy="320040"/>
          </a:xfrm>
          <a:prstGeom prst="chevron">
            <a:avLst/>
          </a:prstGeom>
          <a:solidFill>
            <a:srgbClr val="2F855A"/>
          </a:solidFill>
          <a:ln w="12700">
            <a:solidFill>
              <a:srgbClr val="2F855A"/>
            </a:solidFill>
            <a:prstDash val="solid"/>
          </a:ln>
        </p:spPr>
      </p:sp>
      <p:sp>
        <p:nvSpPr>
          <p:cNvPr id="9" name="Shape 7"/>
          <p:cNvSpPr/>
          <p:nvPr/>
        </p:nvSpPr>
        <p:spPr>
          <a:xfrm>
            <a:off x="2916936" y="2423160"/>
            <a:ext cx="1911096" cy="1005840"/>
          </a:xfrm>
          <a:prstGeom prst="roundRect">
            <a:avLst>
              <a:gd name="adj" fmla="val 7273"/>
            </a:avLst>
          </a:prstGeom>
          <a:solidFill>
            <a:srgbClr val="FFFFFF"/>
          </a:solidFill>
          <a:ln w="20320">
            <a:solidFill>
              <a:srgbClr val="2F855A"/>
            </a:solidFill>
            <a:prstDash val="solid"/>
          </a:ln>
        </p:spPr>
      </p:sp>
      <p:sp>
        <p:nvSpPr>
          <p:cNvPr id="10" name="Text 8"/>
          <p:cNvSpPr/>
          <p:nvPr/>
        </p:nvSpPr>
        <p:spPr>
          <a:xfrm>
            <a:off x="2990088"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Look</a:t>
            </a:r>
            <a:endParaRPr lang="en-US" sz="2000" dirty="0"/>
          </a:p>
        </p:txBody>
      </p:sp>
      <p:sp>
        <p:nvSpPr>
          <p:cNvPr id="11" name="Shape 9"/>
          <p:cNvSpPr/>
          <p:nvPr/>
        </p:nvSpPr>
        <p:spPr>
          <a:xfrm>
            <a:off x="4864608" y="2752344"/>
            <a:ext cx="228600" cy="320040"/>
          </a:xfrm>
          <a:prstGeom prst="chevron">
            <a:avLst/>
          </a:prstGeom>
          <a:solidFill>
            <a:srgbClr val="2F855A"/>
          </a:solidFill>
          <a:ln w="12700">
            <a:solidFill>
              <a:srgbClr val="2F855A"/>
            </a:solidFill>
            <a:prstDash val="solid"/>
          </a:ln>
        </p:spPr>
      </p:sp>
      <p:sp>
        <p:nvSpPr>
          <p:cNvPr id="12" name="Shape 10"/>
          <p:cNvSpPr/>
          <p:nvPr/>
        </p:nvSpPr>
        <p:spPr>
          <a:xfrm>
            <a:off x="5148072" y="2423160"/>
            <a:ext cx="1911096" cy="1005840"/>
          </a:xfrm>
          <a:prstGeom prst="roundRect">
            <a:avLst>
              <a:gd name="adj" fmla="val 7273"/>
            </a:avLst>
          </a:prstGeom>
          <a:solidFill>
            <a:srgbClr val="FFFFFF"/>
          </a:solidFill>
          <a:ln w="20320">
            <a:solidFill>
              <a:srgbClr val="2F855A"/>
            </a:solidFill>
            <a:prstDash val="solid"/>
          </a:ln>
        </p:spPr>
      </p:sp>
      <p:sp>
        <p:nvSpPr>
          <p:cNvPr id="13" name="Text 11"/>
          <p:cNvSpPr/>
          <p:nvPr/>
        </p:nvSpPr>
        <p:spPr>
          <a:xfrm>
            <a:off x="5221224"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Measure</a:t>
            </a:r>
            <a:endParaRPr lang="en-US" sz="2000" dirty="0"/>
          </a:p>
        </p:txBody>
      </p:sp>
      <p:sp>
        <p:nvSpPr>
          <p:cNvPr id="14" name="Shape 12"/>
          <p:cNvSpPr/>
          <p:nvPr/>
        </p:nvSpPr>
        <p:spPr>
          <a:xfrm>
            <a:off x="7095744" y="2752344"/>
            <a:ext cx="228600" cy="320040"/>
          </a:xfrm>
          <a:prstGeom prst="chevron">
            <a:avLst/>
          </a:prstGeom>
          <a:solidFill>
            <a:srgbClr val="2F855A"/>
          </a:solidFill>
          <a:ln w="12700">
            <a:solidFill>
              <a:srgbClr val="2F855A"/>
            </a:solidFill>
            <a:prstDash val="solid"/>
          </a:ln>
        </p:spPr>
      </p:sp>
      <p:sp>
        <p:nvSpPr>
          <p:cNvPr id="15" name="Shape 13"/>
          <p:cNvSpPr/>
          <p:nvPr/>
        </p:nvSpPr>
        <p:spPr>
          <a:xfrm>
            <a:off x="7379208" y="2423160"/>
            <a:ext cx="1911096" cy="1005840"/>
          </a:xfrm>
          <a:prstGeom prst="roundRect">
            <a:avLst>
              <a:gd name="adj" fmla="val 7273"/>
            </a:avLst>
          </a:prstGeom>
          <a:solidFill>
            <a:srgbClr val="FFFFFF"/>
          </a:solidFill>
          <a:ln w="20320">
            <a:solidFill>
              <a:srgbClr val="2F855A"/>
            </a:solidFill>
            <a:prstDash val="solid"/>
          </a:ln>
        </p:spPr>
      </p:sp>
      <p:sp>
        <p:nvSpPr>
          <p:cNvPr id="16" name="Text 14"/>
          <p:cNvSpPr/>
          <p:nvPr/>
        </p:nvSpPr>
        <p:spPr>
          <a:xfrm>
            <a:off x="7452360"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Screen</a:t>
            </a:r>
            <a:endParaRPr lang="en-US" sz="2000" dirty="0"/>
          </a:p>
        </p:txBody>
      </p:sp>
      <p:sp>
        <p:nvSpPr>
          <p:cNvPr id="17" name="Shape 15"/>
          <p:cNvSpPr/>
          <p:nvPr/>
        </p:nvSpPr>
        <p:spPr>
          <a:xfrm>
            <a:off x="9326880" y="2752344"/>
            <a:ext cx="228600" cy="320040"/>
          </a:xfrm>
          <a:prstGeom prst="chevron">
            <a:avLst/>
          </a:prstGeom>
          <a:solidFill>
            <a:srgbClr val="2F855A"/>
          </a:solidFill>
          <a:ln w="12700">
            <a:solidFill>
              <a:srgbClr val="2F855A"/>
            </a:solidFill>
            <a:prstDash val="solid"/>
          </a:ln>
        </p:spPr>
      </p:sp>
      <p:sp>
        <p:nvSpPr>
          <p:cNvPr id="18" name="Shape 16"/>
          <p:cNvSpPr/>
          <p:nvPr/>
        </p:nvSpPr>
        <p:spPr>
          <a:xfrm>
            <a:off x="9610344" y="2423160"/>
            <a:ext cx="1911096" cy="1005840"/>
          </a:xfrm>
          <a:prstGeom prst="roundRect">
            <a:avLst>
              <a:gd name="adj" fmla="val 7273"/>
            </a:avLst>
          </a:prstGeom>
          <a:solidFill>
            <a:srgbClr val="FFFFFF"/>
          </a:solidFill>
          <a:ln w="20320">
            <a:solidFill>
              <a:srgbClr val="2F855A"/>
            </a:solidFill>
            <a:prstDash val="solid"/>
          </a:ln>
        </p:spPr>
      </p:sp>
      <p:sp>
        <p:nvSpPr>
          <p:cNvPr id="19" name="Text 17"/>
          <p:cNvSpPr/>
          <p:nvPr/>
        </p:nvSpPr>
        <p:spPr>
          <a:xfrm>
            <a:off x="9683496"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Counsel</a:t>
            </a:r>
            <a:endParaRPr lang="en-US" sz="2000" dirty="0"/>
          </a:p>
        </p:txBody>
      </p:sp>
      <p:sp>
        <p:nvSpPr>
          <p:cNvPr id="20" name="Text 18"/>
          <p:cNvSpPr/>
          <p:nvPr/>
        </p:nvSpPr>
        <p:spPr>
          <a:xfrm>
            <a:off x="1005840" y="4069080"/>
            <a:ext cx="10058400" cy="548640"/>
          </a:xfrm>
          <a:prstGeom prst="rect">
            <a:avLst/>
          </a:prstGeom>
          <a:noFill/>
          <a:ln/>
        </p:spPr>
        <p:txBody>
          <a:bodyPr wrap="square" rtlCol="0" anchor="ctr"/>
          <a:lstStyle/>
          <a:p>
            <a:pPr marL="0" indent="0" algn="ctr">
              <a:buNone/>
            </a:pPr>
            <a:r>
              <a:rPr lang="en-US" sz="2400" b="1" dirty="0">
                <a:solidFill>
                  <a:srgbClr val="2F855A"/>
                </a:solidFill>
              </a:rPr>
              <a:t>Simple enough for every clinic.</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5">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D58E4ED-9602-D9EF-3628-3B1BF9DF5F96}"/>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F855A"/>
          </a:solidFill>
          <a:ln w="12700">
            <a:solidFill>
              <a:srgbClr val="2F855A"/>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Suggested baseline assessment</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r>
              <a:rPr lang="en-US" sz="850" dirty="0">
                <a:solidFill>
                  <a:srgbClr val="8A7C70"/>
                </a:solidFill>
              </a:rPr>
              <a:t>Part 4 • Clinical shift</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BP, BMI and waist circumference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Clinical hyperandrogenism assessment</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Glucose status: preferably OGTT when available</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Lipid profile and cardiometabolic risk factors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Mood screening and sleep history</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8F2"/>
        </a:solidFill>
        <a:effectLst/>
      </p:bgPr>
    </p:bg>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775647B-761B-134E-9AC1-02725F6B20F1}"/>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6B3E75"/>
          </a:solidFill>
          <a:ln w="12700">
            <a:solidFill>
              <a:srgbClr val="6B3E75"/>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The journey of this talk</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Why change the name from PCOS to PMOS?</a:t>
            </a:r>
            <a:endParaRPr lang="en-US" sz="850" dirty="0"/>
          </a:p>
        </p:txBody>
      </p:sp>
      <p:sp>
        <p:nvSpPr>
          <p:cNvPr id="6" name="Shape 4"/>
          <p:cNvSpPr/>
          <p:nvPr/>
        </p:nvSpPr>
        <p:spPr>
          <a:xfrm>
            <a:off x="685800" y="2423160"/>
            <a:ext cx="1911096" cy="1005840"/>
          </a:xfrm>
          <a:prstGeom prst="roundRect">
            <a:avLst>
              <a:gd name="adj" fmla="val 7273"/>
            </a:avLst>
          </a:prstGeom>
          <a:solidFill>
            <a:srgbClr val="FFFFFF"/>
          </a:solidFill>
          <a:ln w="20320">
            <a:solidFill>
              <a:srgbClr val="6B3E75"/>
            </a:solidFill>
            <a:prstDash val="solid"/>
          </a:ln>
        </p:spPr>
      </p:sp>
      <p:sp>
        <p:nvSpPr>
          <p:cNvPr id="7" name="Text 5"/>
          <p:cNvSpPr/>
          <p:nvPr/>
        </p:nvSpPr>
        <p:spPr>
          <a:xfrm>
            <a:off x="758952"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History</a:t>
            </a:r>
            <a:endParaRPr lang="en-US" sz="2000" dirty="0"/>
          </a:p>
        </p:txBody>
      </p:sp>
      <p:sp>
        <p:nvSpPr>
          <p:cNvPr id="8" name="Shape 6"/>
          <p:cNvSpPr/>
          <p:nvPr/>
        </p:nvSpPr>
        <p:spPr>
          <a:xfrm>
            <a:off x="2633472" y="2752344"/>
            <a:ext cx="228600" cy="320040"/>
          </a:xfrm>
          <a:prstGeom prst="chevron">
            <a:avLst/>
          </a:prstGeom>
          <a:solidFill>
            <a:srgbClr val="6B3E75"/>
          </a:solidFill>
          <a:ln w="12700">
            <a:solidFill>
              <a:srgbClr val="6B3E75"/>
            </a:solidFill>
            <a:prstDash val="solid"/>
          </a:ln>
        </p:spPr>
      </p:sp>
      <p:sp>
        <p:nvSpPr>
          <p:cNvPr id="9" name="Shape 7"/>
          <p:cNvSpPr/>
          <p:nvPr/>
        </p:nvSpPr>
        <p:spPr>
          <a:xfrm>
            <a:off x="2916936" y="2423160"/>
            <a:ext cx="1911096" cy="1005840"/>
          </a:xfrm>
          <a:prstGeom prst="roundRect">
            <a:avLst>
              <a:gd name="adj" fmla="val 7273"/>
            </a:avLst>
          </a:prstGeom>
          <a:solidFill>
            <a:srgbClr val="FFFFFF"/>
          </a:solidFill>
          <a:ln w="20320">
            <a:solidFill>
              <a:srgbClr val="6B3E75"/>
            </a:solidFill>
            <a:prstDash val="solid"/>
          </a:ln>
        </p:spPr>
      </p:sp>
      <p:sp>
        <p:nvSpPr>
          <p:cNvPr id="10" name="Text 8"/>
          <p:cNvSpPr/>
          <p:nvPr/>
        </p:nvSpPr>
        <p:spPr>
          <a:xfrm>
            <a:off x="2990088"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Why PCOS was wrong</a:t>
            </a:r>
            <a:endParaRPr lang="en-US" sz="2000" dirty="0"/>
          </a:p>
        </p:txBody>
      </p:sp>
      <p:sp>
        <p:nvSpPr>
          <p:cNvPr id="11" name="Shape 9"/>
          <p:cNvSpPr/>
          <p:nvPr/>
        </p:nvSpPr>
        <p:spPr>
          <a:xfrm>
            <a:off x="4864608" y="2752344"/>
            <a:ext cx="228600" cy="320040"/>
          </a:xfrm>
          <a:prstGeom prst="chevron">
            <a:avLst/>
          </a:prstGeom>
          <a:solidFill>
            <a:srgbClr val="6B3E75"/>
          </a:solidFill>
          <a:ln w="12700">
            <a:solidFill>
              <a:srgbClr val="6B3E75"/>
            </a:solidFill>
            <a:prstDash val="solid"/>
          </a:ln>
        </p:spPr>
      </p:sp>
      <p:sp>
        <p:nvSpPr>
          <p:cNvPr id="12" name="Shape 10"/>
          <p:cNvSpPr/>
          <p:nvPr/>
        </p:nvSpPr>
        <p:spPr>
          <a:xfrm>
            <a:off x="5148072" y="2423160"/>
            <a:ext cx="1911096" cy="1005840"/>
          </a:xfrm>
          <a:prstGeom prst="roundRect">
            <a:avLst>
              <a:gd name="adj" fmla="val 7273"/>
            </a:avLst>
          </a:prstGeom>
          <a:solidFill>
            <a:srgbClr val="FFFFFF"/>
          </a:solidFill>
          <a:ln w="20320">
            <a:solidFill>
              <a:srgbClr val="6B3E75"/>
            </a:solidFill>
            <a:prstDash val="solid"/>
          </a:ln>
        </p:spPr>
      </p:sp>
      <p:sp>
        <p:nvSpPr>
          <p:cNvPr id="13" name="Text 11"/>
          <p:cNvSpPr/>
          <p:nvPr/>
        </p:nvSpPr>
        <p:spPr>
          <a:xfrm>
            <a:off x="5221224"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What PMOS means</a:t>
            </a:r>
            <a:endParaRPr lang="en-US" sz="2000" dirty="0"/>
          </a:p>
        </p:txBody>
      </p:sp>
      <p:sp>
        <p:nvSpPr>
          <p:cNvPr id="14" name="Shape 12"/>
          <p:cNvSpPr/>
          <p:nvPr/>
        </p:nvSpPr>
        <p:spPr>
          <a:xfrm>
            <a:off x="7095744" y="2752344"/>
            <a:ext cx="228600" cy="320040"/>
          </a:xfrm>
          <a:prstGeom prst="chevron">
            <a:avLst/>
          </a:prstGeom>
          <a:solidFill>
            <a:srgbClr val="6B3E75"/>
          </a:solidFill>
          <a:ln w="12700">
            <a:solidFill>
              <a:srgbClr val="6B3E75"/>
            </a:solidFill>
            <a:prstDash val="solid"/>
          </a:ln>
        </p:spPr>
      </p:sp>
      <p:sp>
        <p:nvSpPr>
          <p:cNvPr id="15" name="Shape 13"/>
          <p:cNvSpPr/>
          <p:nvPr/>
        </p:nvSpPr>
        <p:spPr>
          <a:xfrm>
            <a:off x="7379208" y="2423160"/>
            <a:ext cx="1911096" cy="1005840"/>
          </a:xfrm>
          <a:prstGeom prst="roundRect">
            <a:avLst>
              <a:gd name="adj" fmla="val 7273"/>
            </a:avLst>
          </a:prstGeom>
          <a:solidFill>
            <a:srgbClr val="FFFFFF"/>
          </a:solidFill>
          <a:ln w="20320">
            <a:solidFill>
              <a:srgbClr val="6B3E75"/>
            </a:solidFill>
            <a:prstDash val="solid"/>
          </a:ln>
        </p:spPr>
      </p:sp>
      <p:sp>
        <p:nvSpPr>
          <p:cNvPr id="16" name="Text 14"/>
          <p:cNvSpPr/>
          <p:nvPr/>
        </p:nvSpPr>
        <p:spPr>
          <a:xfrm>
            <a:off x="7452360"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Evidence + consensus</a:t>
            </a:r>
            <a:endParaRPr lang="en-US" sz="2000" dirty="0"/>
          </a:p>
        </p:txBody>
      </p:sp>
      <p:sp>
        <p:nvSpPr>
          <p:cNvPr id="17" name="Shape 15"/>
          <p:cNvSpPr/>
          <p:nvPr/>
        </p:nvSpPr>
        <p:spPr>
          <a:xfrm>
            <a:off x="9326880" y="2752344"/>
            <a:ext cx="228600" cy="320040"/>
          </a:xfrm>
          <a:prstGeom prst="chevron">
            <a:avLst/>
          </a:prstGeom>
          <a:solidFill>
            <a:srgbClr val="6B3E75"/>
          </a:solidFill>
          <a:ln w="12700">
            <a:solidFill>
              <a:srgbClr val="6B3E75"/>
            </a:solidFill>
            <a:prstDash val="solid"/>
          </a:ln>
        </p:spPr>
      </p:sp>
      <p:sp>
        <p:nvSpPr>
          <p:cNvPr id="18" name="Shape 16"/>
          <p:cNvSpPr/>
          <p:nvPr/>
        </p:nvSpPr>
        <p:spPr>
          <a:xfrm>
            <a:off x="9610344" y="2423160"/>
            <a:ext cx="1911096" cy="1005840"/>
          </a:xfrm>
          <a:prstGeom prst="roundRect">
            <a:avLst>
              <a:gd name="adj" fmla="val 7273"/>
            </a:avLst>
          </a:prstGeom>
          <a:solidFill>
            <a:srgbClr val="FFFFFF"/>
          </a:solidFill>
          <a:ln w="20320">
            <a:solidFill>
              <a:srgbClr val="6B3E75"/>
            </a:solidFill>
            <a:prstDash val="solid"/>
          </a:ln>
        </p:spPr>
      </p:sp>
      <p:sp>
        <p:nvSpPr>
          <p:cNvPr id="19" name="Text 17"/>
          <p:cNvSpPr/>
          <p:nvPr/>
        </p:nvSpPr>
        <p:spPr>
          <a:xfrm>
            <a:off x="9683496" y="2587752"/>
            <a:ext cx="1764792" cy="658368"/>
          </a:xfrm>
          <a:prstGeom prst="rect">
            <a:avLst/>
          </a:prstGeom>
          <a:noFill/>
          <a:ln/>
        </p:spPr>
        <p:txBody>
          <a:bodyPr wrap="square" lIns="508" tIns="508" rIns="508" bIns="508" rtlCol="0" anchor="ctr">
            <a:normAutofit/>
          </a:bodyPr>
          <a:lstStyle/>
          <a:p>
            <a:pPr marL="0" indent="0" algn="ctr">
              <a:buNone/>
            </a:pPr>
            <a:r>
              <a:rPr lang="en-US" sz="2000" b="1" dirty="0">
                <a:solidFill>
                  <a:srgbClr val="1F2933"/>
                </a:solidFill>
              </a:rPr>
              <a:t>Clinical shift</a:t>
            </a:r>
            <a:endParaRPr lang="en-US" sz="2000" dirty="0"/>
          </a:p>
        </p:txBody>
      </p:sp>
      <p:sp>
        <p:nvSpPr>
          <p:cNvPr id="20" name="Text 18"/>
          <p:cNvSpPr/>
          <p:nvPr/>
        </p:nvSpPr>
        <p:spPr>
          <a:xfrm>
            <a:off x="1005840" y="4069080"/>
            <a:ext cx="10058400" cy="548640"/>
          </a:xfrm>
          <a:prstGeom prst="rect">
            <a:avLst/>
          </a:prstGeom>
          <a:noFill/>
          <a:ln/>
        </p:spPr>
        <p:txBody>
          <a:bodyPr wrap="square" rtlCol="0" anchor="ctr"/>
          <a:lstStyle/>
          <a:p>
            <a:pPr marL="0" indent="0" algn="ctr">
              <a:buNone/>
            </a:pPr>
            <a:r>
              <a:rPr lang="en-US" sz="2400" b="1" dirty="0">
                <a:solidFill>
                  <a:srgbClr val="6B3E75"/>
                </a:solidFill>
              </a:rPr>
              <a:t>One message: the condition is not confined to the ovary.</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6">
    <p:bg>
      <p:bgPr>
        <a:solidFill>
          <a:srgbClr val="FFF8F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006BE56-9E09-3D61-EB1B-01F01F4CE3B1}"/>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6B3E75"/>
          </a:solidFill>
          <a:ln w="12700">
            <a:solidFill>
              <a:srgbClr val="6B3E75"/>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How to explain PMOS to a patient</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r>
              <a:rPr lang="en-US" sz="850" dirty="0">
                <a:solidFill>
                  <a:srgbClr val="8A7C70"/>
                </a:solidFill>
              </a:rPr>
              <a:t>Part 4 • Clinical shift</a:t>
            </a:r>
            <a:endParaRPr lang="en-US" sz="850" dirty="0"/>
          </a:p>
        </p:txBody>
      </p:sp>
      <p:sp>
        <p:nvSpPr>
          <p:cNvPr id="6" name="Text 4"/>
          <p:cNvSpPr/>
          <p:nvPr/>
        </p:nvSpPr>
        <p:spPr>
          <a:xfrm>
            <a:off x="822960" y="1600200"/>
            <a:ext cx="4937760" cy="384048"/>
          </a:xfrm>
          <a:prstGeom prst="rect">
            <a:avLst/>
          </a:prstGeom>
          <a:noFill/>
          <a:ln/>
        </p:spPr>
        <p:txBody>
          <a:bodyPr wrap="square" rtlCol="0" anchor="ctr"/>
          <a:lstStyle/>
          <a:p>
            <a:pPr marL="0" indent="0">
              <a:lnSpc>
                <a:spcPct val="150000"/>
              </a:lnSpc>
              <a:buNone/>
            </a:pPr>
            <a:r>
              <a:rPr lang="en-US" sz="2400" b="1" dirty="0">
                <a:solidFill>
                  <a:srgbClr val="C53030"/>
                </a:solidFill>
              </a:rPr>
              <a:t>Avoid saying only</a:t>
            </a:r>
            <a:endParaRPr lang="en-US" sz="2400" dirty="0"/>
          </a:p>
        </p:txBody>
      </p:sp>
      <p:sp>
        <p:nvSpPr>
          <p:cNvPr id="7" name="Shape 5"/>
          <p:cNvSpPr/>
          <p:nvPr/>
        </p:nvSpPr>
        <p:spPr>
          <a:xfrm>
            <a:off x="822960" y="2075688"/>
            <a:ext cx="4892040" cy="0"/>
          </a:xfrm>
          <a:prstGeom prst="line">
            <a:avLst/>
          </a:prstGeom>
          <a:noFill/>
          <a:ln w="19050">
            <a:solidFill>
              <a:srgbClr val="C53030"/>
            </a:solidFill>
            <a:prstDash val="solid"/>
          </a:ln>
        </p:spPr>
      </p:sp>
      <p:sp>
        <p:nvSpPr>
          <p:cNvPr id="8" name="Text 6"/>
          <p:cNvSpPr/>
          <p:nvPr/>
        </p:nvSpPr>
        <p:spPr>
          <a:xfrm>
            <a:off x="960119" y="2313432"/>
            <a:ext cx="4648201"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“You have ovarian cysts.”</a:t>
            </a:r>
            <a:endParaRPr lang="en-US" sz="2400" dirty="0"/>
          </a:p>
          <a:p>
            <a:pPr marL="177800" indent="-177800">
              <a:lnSpc>
                <a:spcPct val="150000"/>
              </a:lnSpc>
              <a:buSzPct val="100000"/>
              <a:buChar char="•"/>
            </a:pPr>
            <a:r>
              <a:rPr lang="en-US" sz="2400" dirty="0">
                <a:solidFill>
                  <a:srgbClr val="1F2933"/>
                </a:solidFill>
              </a:rPr>
              <a:t>“Come when you want pregnancy.”</a:t>
            </a:r>
            <a:endParaRPr lang="en-US" sz="2400" dirty="0"/>
          </a:p>
          <a:p>
            <a:pPr marL="177800" indent="-177800">
              <a:lnSpc>
                <a:spcPct val="150000"/>
              </a:lnSpc>
              <a:buSzPct val="100000"/>
              <a:buChar char="•"/>
            </a:pPr>
            <a:r>
              <a:rPr lang="en-US" sz="2400" dirty="0">
                <a:solidFill>
                  <a:srgbClr val="1F2933"/>
                </a:solidFill>
              </a:rPr>
              <a:t>“Just lose weight.”</a:t>
            </a:r>
            <a:endParaRPr lang="en-US" sz="2400" dirty="0"/>
          </a:p>
          <a:p>
            <a:pPr marL="177800" indent="-177800">
              <a:lnSpc>
                <a:spcPct val="150000"/>
              </a:lnSpc>
              <a:buSzPct val="100000"/>
              <a:buChar char="•"/>
            </a:pPr>
            <a:r>
              <a:rPr lang="en-US" sz="2400" dirty="0">
                <a:solidFill>
                  <a:srgbClr val="1F2933"/>
                </a:solidFill>
              </a:rPr>
              <a:t>“This is only a gynecology issue.”</a:t>
            </a:r>
            <a:endParaRPr lang="en-US" sz="2400" dirty="0"/>
          </a:p>
        </p:txBody>
      </p:sp>
      <p:sp>
        <p:nvSpPr>
          <p:cNvPr id="9" name="Text 7"/>
          <p:cNvSpPr/>
          <p:nvPr/>
        </p:nvSpPr>
        <p:spPr>
          <a:xfrm>
            <a:off x="6446520" y="1600200"/>
            <a:ext cx="4937760" cy="384048"/>
          </a:xfrm>
          <a:prstGeom prst="rect">
            <a:avLst/>
          </a:prstGeom>
          <a:noFill/>
          <a:ln/>
        </p:spPr>
        <p:txBody>
          <a:bodyPr wrap="square" rtlCol="0" anchor="ctr"/>
          <a:lstStyle/>
          <a:p>
            <a:pPr marL="0" indent="0">
              <a:lnSpc>
                <a:spcPct val="150000"/>
              </a:lnSpc>
              <a:buNone/>
            </a:pPr>
            <a:r>
              <a:rPr lang="en-US" sz="2400" b="1" dirty="0">
                <a:solidFill>
                  <a:srgbClr val="2F855A"/>
                </a:solidFill>
              </a:rPr>
              <a:t>Better counseling line</a:t>
            </a:r>
            <a:endParaRPr lang="en-US" sz="2400" dirty="0"/>
          </a:p>
        </p:txBody>
      </p:sp>
      <p:sp>
        <p:nvSpPr>
          <p:cNvPr id="10" name="Shape 8"/>
          <p:cNvSpPr/>
          <p:nvPr/>
        </p:nvSpPr>
        <p:spPr>
          <a:xfrm>
            <a:off x="6446520" y="2075688"/>
            <a:ext cx="4892040" cy="0"/>
          </a:xfrm>
          <a:prstGeom prst="line">
            <a:avLst/>
          </a:prstGeom>
          <a:noFill/>
          <a:ln w="19050">
            <a:solidFill>
              <a:srgbClr val="2F855A"/>
            </a:solidFill>
            <a:prstDash val="solid"/>
          </a:ln>
        </p:spPr>
      </p:sp>
      <p:sp>
        <p:nvSpPr>
          <p:cNvPr id="11" name="Text 9"/>
          <p:cNvSpPr/>
          <p:nvPr/>
        </p:nvSpPr>
        <p:spPr>
          <a:xfrm>
            <a:off x="6583680" y="2313432"/>
            <a:ext cx="4754880" cy="3566160"/>
          </a:xfrm>
          <a:prstGeom prst="rect">
            <a:avLst/>
          </a:prstGeom>
          <a:noFill/>
          <a:ln/>
        </p:spPr>
        <p:txBody>
          <a:bodyPr wrap="square" rtlCol="0" anchor="ctr">
            <a:noAutofit/>
          </a:bodyPr>
          <a:lstStyle/>
          <a:p>
            <a:pPr marL="177800" indent="-177800">
              <a:lnSpc>
                <a:spcPct val="150000"/>
              </a:lnSpc>
              <a:buSzPct val="100000"/>
              <a:buChar char="•"/>
            </a:pPr>
            <a:r>
              <a:rPr lang="en-US" sz="2400" dirty="0">
                <a:solidFill>
                  <a:srgbClr val="1F2933"/>
                </a:solidFill>
              </a:rPr>
              <a:t>“This is a hormonal-metabolic condition.”</a:t>
            </a:r>
            <a:endParaRPr lang="en-US" sz="2400" dirty="0"/>
          </a:p>
          <a:p>
            <a:pPr marL="177800" indent="-177800">
              <a:lnSpc>
                <a:spcPct val="150000"/>
              </a:lnSpc>
              <a:buSzPct val="100000"/>
              <a:buChar char="•"/>
            </a:pPr>
            <a:r>
              <a:rPr lang="en-US" sz="2400" dirty="0">
                <a:solidFill>
                  <a:srgbClr val="1F2933"/>
                </a:solidFill>
              </a:rPr>
              <a:t>“Cycles and fertility are one part.”</a:t>
            </a:r>
            <a:endParaRPr lang="en-US" sz="2400" dirty="0"/>
          </a:p>
          <a:p>
            <a:pPr marL="177800" indent="-177800">
              <a:lnSpc>
                <a:spcPct val="150000"/>
              </a:lnSpc>
              <a:buSzPct val="100000"/>
              <a:buChar char="•"/>
            </a:pPr>
            <a:r>
              <a:rPr lang="en-US" sz="2400" dirty="0">
                <a:solidFill>
                  <a:srgbClr val="1F2933"/>
                </a:solidFill>
              </a:rPr>
              <a:t>“We should screen sugar, BP, lipids and mental health.”</a:t>
            </a:r>
            <a:endParaRPr lang="en-US" sz="2400" dirty="0"/>
          </a:p>
          <a:p>
            <a:pPr marL="177800" indent="-177800">
              <a:lnSpc>
                <a:spcPct val="150000"/>
              </a:lnSpc>
              <a:buSzPct val="100000"/>
              <a:buChar char="•"/>
            </a:pPr>
            <a:r>
              <a:rPr lang="en-US" sz="2400" dirty="0">
                <a:solidFill>
                  <a:srgbClr val="1F2933"/>
                </a:solidFill>
              </a:rPr>
              <a:t>“Long-term prevention matters.”</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7">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FE0586A-7DE8-B755-DB24-CD900D8D64AD}"/>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F0A04B"/>
          </a:solidFill>
          <a:ln w="12700">
            <a:solidFill>
              <a:srgbClr val="F0A04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India-specific opportunity</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r>
              <a:rPr lang="en-US" sz="850" dirty="0">
                <a:solidFill>
                  <a:srgbClr val="8A7C70"/>
                </a:solidFill>
              </a:rPr>
              <a:t>Part 4 • Clinical shift</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Use low-cost clinical markers: irregular cycles, acanthosis, BMI, </a:t>
            </a:r>
            <a:br>
              <a:rPr lang="en-US" sz="2800" dirty="0">
                <a:solidFill>
                  <a:srgbClr val="1F2933"/>
                </a:solidFill>
                <a:latin typeface="Aptos" pitchFamily="34" charset="0"/>
                <a:ea typeface="Aptos" pitchFamily="34" charset="-122"/>
                <a:cs typeface="Aptos" pitchFamily="34" charset="-120"/>
              </a:rPr>
            </a:br>
            <a:r>
              <a:rPr lang="en-US" sz="2800" dirty="0">
                <a:solidFill>
                  <a:srgbClr val="1F2933"/>
                </a:solidFill>
                <a:latin typeface="Aptos" pitchFamily="34" charset="0"/>
                <a:ea typeface="Aptos" pitchFamily="34" charset="-122"/>
                <a:cs typeface="Aptos" pitchFamily="34" charset="-120"/>
              </a:rPr>
              <a:t>waist circumference.</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Integrate PMOS thinking with NCD prevention.</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Create links between gynecology, medicine, dietetics and psychology.</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Start prevention before pregnancy.</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8">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EC7F774-07C6-3AEC-CDCD-A59971603D81}"/>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E56B5D"/>
          </a:solidFill>
          <a:ln w="12700">
            <a:solidFill>
              <a:srgbClr val="E56B5D"/>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Preconception metabolic priming</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r>
              <a:rPr lang="en-US" sz="850" dirty="0">
                <a:solidFill>
                  <a:srgbClr val="8A7C70"/>
                </a:solidFill>
              </a:rPr>
              <a:t>Part 4 • Clinical shift</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Optimize weight-neutral lifestyle habits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Identify glucose intolerance before pregnancy</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Address BP, sleep and mental health</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Reduce maternal and fetal metabolic risk</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9">
    <p:bg>
      <p:bgPr>
        <a:solidFill>
          <a:srgbClr val="FFF8F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E08D32-C35C-DFF2-396C-A76F3EBC8717}"/>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 0"/>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Why change the name from PCOS to PMOS?</a:t>
            </a:r>
            <a:endParaRPr lang="en-US" sz="850" dirty="0"/>
          </a:p>
        </p:txBody>
      </p:sp>
      <p:sp>
        <p:nvSpPr>
          <p:cNvPr id="3" name="Text 1"/>
          <p:cNvSpPr/>
          <p:nvPr/>
        </p:nvSpPr>
        <p:spPr>
          <a:xfrm>
            <a:off x="731520" y="594360"/>
            <a:ext cx="10972800" cy="457200"/>
          </a:xfrm>
          <a:prstGeom prst="rect">
            <a:avLst/>
          </a:prstGeom>
          <a:noFill/>
          <a:ln/>
        </p:spPr>
        <p:txBody>
          <a:bodyPr wrap="square" rtlCol="0" anchor="ctr"/>
          <a:lstStyle/>
          <a:p>
            <a:pPr marL="0" indent="0">
              <a:buNone/>
            </a:pPr>
            <a:r>
              <a:rPr lang="en-US" sz="3000" b="1" dirty="0">
                <a:solidFill>
                  <a:srgbClr val="17324D"/>
                </a:solidFill>
                <a:latin typeface="Aptos Display" pitchFamily="34" charset="0"/>
                <a:ea typeface="Aptos Display" pitchFamily="34" charset="-122"/>
                <a:cs typeface="Aptos Display" pitchFamily="34" charset="-120"/>
              </a:rPr>
              <a:t>Final message</a:t>
            </a:r>
            <a:endParaRPr lang="en-US" sz="3000" dirty="0"/>
          </a:p>
        </p:txBody>
      </p:sp>
      <p:sp>
        <p:nvSpPr>
          <p:cNvPr id="4" name="Shape 2"/>
          <p:cNvSpPr/>
          <p:nvPr/>
        </p:nvSpPr>
        <p:spPr>
          <a:xfrm>
            <a:off x="777240" y="1261872"/>
            <a:ext cx="3840480" cy="0"/>
          </a:xfrm>
          <a:prstGeom prst="line">
            <a:avLst/>
          </a:prstGeom>
          <a:noFill/>
          <a:ln w="38100">
            <a:solidFill>
              <a:srgbClr val="17324D"/>
            </a:solidFill>
            <a:prstDash val="solid"/>
          </a:ln>
        </p:spPr>
      </p:sp>
      <p:sp>
        <p:nvSpPr>
          <p:cNvPr id="5" name="Text 3"/>
          <p:cNvSpPr/>
          <p:nvPr/>
        </p:nvSpPr>
        <p:spPr>
          <a:xfrm>
            <a:off x="1051560" y="1965960"/>
            <a:ext cx="9966960" cy="1600200"/>
          </a:xfrm>
          <a:prstGeom prst="rect">
            <a:avLst/>
          </a:prstGeom>
          <a:noFill/>
          <a:ln/>
        </p:spPr>
        <p:txBody>
          <a:bodyPr wrap="square" rtlCol="0" anchor="ctr">
            <a:normAutofit/>
          </a:bodyPr>
          <a:lstStyle/>
          <a:p>
            <a:pPr marL="0" indent="0" algn="ctr">
              <a:lnSpc>
                <a:spcPct val="150000"/>
              </a:lnSpc>
              <a:buNone/>
            </a:pPr>
            <a:r>
              <a:rPr lang="en-US" sz="3000" b="1" dirty="0">
                <a:solidFill>
                  <a:srgbClr val="1F2933"/>
                </a:solidFill>
              </a:rPr>
              <a:t>PCOS was named for what we saw. PMOS is named for what we now understand.</a:t>
            </a:r>
            <a:endParaRPr lang="en-US" sz="30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50">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7F726C7-950C-8951-F25B-1A0B79BB4794}"/>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Take-home messages</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Conclusion</a:t>
            </a:r>
            <a:endParaRPr lang="en-US" sz="850" dirty="0"/>
          </a:p>
        </p:txBody>
      </p:sp>
      <p:sp>
        <p:nvSpPr>
          <p:cNvPr id="6" name="Text 4"/>
          <p:cNvSpPr/>
          <p:nvPr/>
        </p:nvSpPr>
        <p:spPr>
          <a:xfrm>
            <a:off x="858520" y="1691640"/>
            <a:ext cx="11140440" cy="4297680"/>
          </a:xfrm>
          <a:prstGeom prst="rect">
            <a:avLst/>
          </a:prstGeom>
          <a:noFill/>
          <a:ln/>
        </p:spPr>
        <p:txBody>
          <a:bodyPr wrap="square" lIns="635" tIns="635" rIns="635" bIns="635" rtlCol="0" anchor="ctr">
            <a:noAutofit/>
          </a:bodyPr>
          <a:lstStyle/>
          <a:p>
            <a:pPr marL="228600" indent="-228600">
              <a:lnSpc>
                <a:spcPct val="150000"/>
              </a:lnSpc>
              <a:buSzPct val="100000"/>
              <a:buChar char="•"/>
            </a:pPr>
            <a:r>
              <a:rPr lang="en-US" sz="2600" dirty="0">
                <a:solidFill>
                  <a:srgbClr val="1F2933"/>
                </a:solidFill>
                <a:latin typeface="Aptos" pitchFamily="34" charset="0"/>
                <a:ea typeface="Aptos" pitchFamily="34" charset="-122"/>
                <a:cs typeface="Aptos" pitchFamily="34" charset="-120"/>
              </a:rPr>
              <a:t>PCOS was misleading: not true cysts, not always present, not specific.</a:t>
            </a:r>
            <a:endParaRPr lang="en-US" sz="2600" dirty="0"/>
          </a:p>
          <a:p>
            <a:pPr marL="228600" indent="-228600">
              <a:lnSpc>
                <a:spcPct val="150000"/>
              </a:lnSpc>
              <a:buSzPct val="100000"/>
              <a:buChar char="•"/>
            </a:pPr>
            <a:r>
              <a:rPr lang="en-US" sz="2600" dirty="0">
                <a:solidFill>
                  <a:srgbClr val="1F2933"/>
                </a:solidFill>
                <a:latin typeface="Aptos" pitchFamily="34" charset="0"/>
                <a:ea typeface="Aptos" pitchFamily="34" charset="-122"/>
                <a:cs typeface="Aptos" pitchFamily="34" charset="-120"/>
              </a:rPr>
              <a:t>PMOS better reflects polyendocrine and metabolic biology.</a:t>
            </a:r>
            <a:endParaRPr lang="en-US" sz="2600" dirty="0"/>
          </a:p>
          <a:p>
            <a:pPr marL="228600" indent="-228600">
              <a:lnSpc>
                <a:spcPct val="150000"/>
              </a:lnSpc>
              <a:buSzPct val="100000"/>
              <a:buChar char="•"/>
            </a:pPr>
            <a:r>
              <a:rPr lang="en-US" sz="2600" dirty="0">
                <a:solidFill>
                  <a:srgbClr val="1F2933"/>
                </a:solidFill>
                <a:latin typeface="Aptos" pitchFamily="34" charset="0"/>
                <a:ea typeface="Aptos" pitchFamily="34" charset="-122"/>
                <a:cs typeface="Aptos" pitchFamily="34" charset="-120"/>
              </a:rPr>
              <a:t>Insulin resistance links metabolic risk with reproductive symptoms.</a:t>
            </a:r>
            <a:endParaRPr lang="en-US" sz="2600" dirty="0"/>
          </a:p>
          <a:p>
            <a:pPr marL="228600" indent="-228600">
              <a:lnSpc>
                <a:spcPct val="150000"/>
              </a:lnSpc>
              <a:buSzPct val="100000"/>
              <a:buChar char="•"/>
            </a:pPr>
            <a:r>
              <a:rPr lang="en-US" sz="2600" dirty="0">
                <a:solidFill>
                  <a:srgbClr val="1F2933"/>
                </a:solidFill>
                <a:latin typeface="Aptos" pitchFamily="34" charset="0"/>
                <a:ea typeface="Aptos" pitchFamily="34" charset="-122"/>
                <a:cs typeface="Aptos" pitchFamily="34" charset="-120"/>
              </a:rPr>
              <a:t>The name change should improve counseling, screening and long-term care.</a:t>
            </a:r>
            <a:endParaRPr lang="en-US" sz="2600" dirty="0"/>
          </a:p>
          <a:p>
            <a:pPr marL="228600" indent="-228600">
              <a:lnSpc>
                <a:spcPct val="150000"/>
              </a:lnSpc>
              <a:buSzPct val="100000"/>
              <a:buChar char="•"/>
            </a:pPr>
            <a:r>
              <a:rPr lang="en-US" sz="2600" dirty="0">
                <a:solidFill>
                  <a:srgbClr val="1F2933"/>
                </a:solidFill>
                <a:latin typeface="Aptos" pitchFamily="34" charset="0"/>
                <a:ea typeface="Aptos" pitchFamily="34" charset="-122"/>
                <a:cs typeface="Aptos" pitchFamily="34" charset="-120"/>
              </a:rPr>
              <a:t>Treat the whole woman — not just the ovary.</a:t>
            </a:r>
            <a:endParaRPr lang="en-US" sz="26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E4F3168-FEC6-FA5A-E1AC-74AF3F9C0A43}"/>
              </a:ext>
            </a:extLst>
          </p:cNvPr>
          <p:cNvPicPr>
            <a:picLocks noChangeAspect="1"/>
          </p:cNvPicPr>
          <p:nvPr/>
        </p:nvPicPr>
        <p:blipFill>
          <a:blip r:embed="rId2"/>
          <a:stretch>
            <a:fillRect/>
          </a:stretch>
        </p:blipFill>
        <p:spPr>
          <a:xfrm>
            <a:off x="0" y="0"/>
            <a:ext cx="12192000" cy="6858000"/>
          </a:xfrm>
          <a:prstGeom prst="rect">
            <a:avLst/>
          </a:prstGeom>
        </p:spPr>
      </p:pic>
      <p:sp>
        <p:nvSpPr>
          <p:cNvPr id="3" name="Shape 0">
            <a:extLst>
              <a:ext uri="{FF2B5EF4-FFF2-40B4-BE49-F238E27FC236}">
                <a16:creationId xmlns:a16="http://schemas.microsoft.com/office/drawing/2014/main" id="{B16A7560-2D9C-8CDD-26F7-A2DC4430DF09}"/>
              </a:ext>
            </a:extLst>
          </p:cNvPr>
          <p:cNvSpPr/>
          <p:nvPr/>
        </p:nvSpPr>
        <p:spPr>
          <a:xfrm>
            <a:off x="3182112" y="1173480"/>
            <a:ext cx="191008" cy="2341880"/>
          </a:xfrm>
          <a:prstGeom prst="rect">
            <a:avLst/>
          </a:prstGeom>
          <a:solidFill>
            <a:srgbClr val="2E8B8B"/>
          </a:solidFill>
          <a:ln w="12700">
            <a:solidFill>
              <a:srgbClr val="2E8B8B"/>
            </a:solidFill>
            <a:prstDash val="solid"/>
          </a:ln>
        </p:spPr>
      </p:sp>
      <p:sp>
        <p:nvSpPr>
          <p:cNvPr id="5" name="Text 1">
            <a:extLst>
              <a:ext uri="{FF2B5EF4-FFF2-40B4-BE49-F238E27FC236}">
                <a16:creationId xmlns:a16="http://schemas.microsoft.com/office/drawing/2014/main" id="{A6AB09E9-62C8-D28E-2E83-2B74CA6B29D0}"/>
              </a:ext>
            </a:extLst>
          </p:cNvPr>
          <p:cNvSpPr/>
          <p:nvPr/>
        </p:nvSpPr>
        <p:spPr>
          <a:xfrm>
            <a:off x="3373120" y="1575308"/>
            <a:ext cx="4419600" cy="3880104"/>
          </a:xfrm>
          <a:prstGeom prst="rect">
            <a:avLst/>
          </a:prstGeom>
          <a:noFill/>
          <a:ln/>
        </p:spPr>
        <p:txBody>
          <a:bodyPr wrap="square" rtlCol="0" anchor="ctr">
            <a:noAutofit/>
          </a:bodyPr>
          <a:lstStyle/>
          <a:p>
            <a:pPr marL="0" indent="0" algn="ctr">
              <a:buNone/>
            </a:pPr>
            <a:r>
              <a:rPr lang="en-US" sz="8000" b="1" spc="600" dirty="0">
                <a:solidFill>
                  <a:srgbClr val="17324D"/>
                </a:solidFill>
                <a:latin typeface="Algerian" panose="04020705040A02060702" pitchFamily="82" charset="0"/>
                <a:ea typeface="Aptos Display" pitchFamily="34" charset="-122"/>
                <a:cs typeface="Aptos Display" pitchFamily="34" charset="-120"/>
              </a:rPr>
              <a:t>THANK YOU</a:t>
            </a:r>
            <a:endParaRPr lang="en-US" sz="8000" spc="600" dirty="0">
              <a:latin typeface="Algerian" panose="04020705040A02060702" pitchFamily="82" charset="0"/>
            </a:endParaRPr>
          </a:p>
        </p:txBody>
      </p:sp>
      <p:sp>
        <p:nvSpPr>
          <p:cNvPr id="7" name="Shape 0">
            <a:extLst>
              <a:ext uri="{FF2B5EF4-FFF2-40B4-BE49-F238E27FC236}">
                <a16:creationId xmlns:a16="http://schemas.microsoft.com/office/drawing/2014/main" id="{85785492-743C-543B-5E60-4B76774BFD05}"/>
              </a:ext>
            </a:extLst>
          </p:cNvPr>
          <p:cNvSpPr/>
          <p:nvPr/>
        </p:nvSpPr>
        <p:spPr>
          <a:xfrm>
            <a:off x="7792720" y="2940812"/>
            <a:ext cx="191008" cy="2341880"/>
          </a:xfrm>
          <a:prstGeom prst="rect">
            <a:avLst/>
          </a:prstGeom>
          <a:solidFill>
            <a:srgbClr val="2E8B8B"/>
          </a:solidFill>
          <a:ln w="12700">
            <a:solidFill>
              <a:srgbClr val="2E8B8B"/>
            </a:solidFill>
            <a:prstDash val="solid"/>
          </a:ln>
        </p:spPr>
      </p:sp>
    </p:spTree>
    <p:extLst>
      <p:ext uri="{BB962C8B-B14F-4D97-AF65-F5344CB8AC3E}">
        <p14:creationId xmlns:p14="http://schemas.microsoft.com/office/powerpoint/2010/main" val="3699216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E8B8B"/>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2E8B8B"/>
          </a:solidFill>
          <a:ln w="12700">
            <a:solidFill>
              <a:srgbClr val="2E8B8B"/>
            </a:solidFill>
            <a:prstDash val="solid"/>
          </a:ln>
        </p:spPr>
      </p:sp>
      <p:sp>
        <p:nvSpPr>
          <p:cNvPr id="3" name="Text 1"/>
          <p:cNvSpPr/>
          <p:nvPr/>
        </p:nvSpPr>
        <p:spPr>
          <a:xfrm>
            <a:off x="822960" y="777240"/>
            <a:ext cx="1005840" cy="475488"/>
          </a:xfrm>
          <a:prstGeom prst="rect">
            <a:avLst/>
          </a:prstGeom>
          <a:noFill/>
          <a:ln/>
        </p:spPr>
        <p:txBody>
          <a:bodyPr wrap="square" rtlCol="0" anchor="ctr"/>
          <a:lstStyle/>
          <a:p>
            <a:pPr marL="0" indent="0">
              <a:buNone/>
            </a:pPr>
            <a:r>
              <a:rPr lang="en-US" sz="2800" b="1" dirty="0">
                <a:solidFill>
                  <a:srgbClr val="FFFFFF">
                    <a:alpha val="92000"/>
                  </a:srgbClr>
                </a:solidFill>
              </a:rPr>
              <a:t>01</a:t>
            </a:r>
            <a:endParaRPr lang="en-US" sz="2800" dirty="0"/>
          </a:p>
        </p:txBody>
      </p:sp>
      <p:sp>
        <p:nvSpPr>
          <p:cNvPr id="4" name="Text 2"/>
          <p:cNvSpPr/>
          <p:nvPr/>
        </p:nvSpPr>
        <p:spPr>
          <a:xfrm>
            <a:off x="822960" y="2148840"/>
            <a:ext cx="10607040" cy="914400"/>
          </a:xfrm>
          <a:prstGeom prst="rect">
            <a:avLst/>
          </a:prstGeom>
          <a:noFill/>
          <a:ln/>
        </p:spPr>
        <p:txBody>
          <a:bodyPr wrap="square" rtlCol="0" anchor="ctr">
            <a:normAutofit/>
          </a:bodyPr>
          <a:lstStyle/>
          <a:p>
            <a:pPr marL="0" indent="0">
              <a:buNone/>
            </a:pPr>
            <a:r>
              <a:rPr lang="en-US" sz="4200" b="1" dirty="0">
                <a:solidFill>
                  <a:srgbClr val="FFFFFF"/>
                </a:solidFill>
                <a:latin typeface="Aptos Display" pitchFamily="34" charset="0"/>
                <a:ea typeface="Aptos Display" pitchFamily="34" charset="-122"/>
                <a:cs typeface="Aptos Display" pitchFamily="34" charset="-120"/>
              </a:rPr>
              <a:t>Part 1</a:t>
            </a:r>
            <a:endParaRPr lang="en-US" sz="4200" dirty="0"/>
          </a:p>
        </p:txBody>
      </p:sp>
      <p:sp>
        <p:nvSpPr>
          <p:cNvPr id="5" name="Text 3"/>
          <p:cNvSpPr/>
          <p:nvPr/>
        </p:nvSpPr>
        <p:spPr>
          <a:xfrm>
            <a:off x="868680" y="3246120"/>
            <a:ext cx="9875520" cy="502920"/>
          </a:xfrm>
          <a:prstGeom prst="rect">
            <a:avLst/>
          </a:prstGeom>
          <a:noFill/>
          <a:ln/>
        </p:spPr>
        <p:txBody>
          <a:bodyPr wrap="square" rtlCol="0" anchor="ctr">
            <a:noAutofit/>
          </a:bodyPr>
          <a:lstStyle/>
          <a:p>
            <a:pPr marL="0" indent="0">
              <a:buNone/>
            </a:pPr>
            <a:r>
              <a:rPr lang="en-US" sz="2800" dirty="0">
                <a:solidFill>
                  <a:srgbClr val="F7FCFC"/>
                </a:solidFill>
              </a:rPr>
              <a:t>History: from ovarian disease to systemic syndrome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8D04D3-641B-F520-CABA-CB946E84074E}"/>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The earliest shadow</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Descriptions resembling PMOS existed long before modern ultrasound.</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Scanty menstruation, infertility and masculine features were noted historically.</a:t>
            </a:r>
            <a:endParaRPr lang="en-US" sz="2800" dirty="0"/>
          </a:p>
          <a:p>
            <a:pPr marL="228600" indent="-228600" algn="just">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At that time, the ovary was not the central focus.</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8F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B96289E-938E-F4EA-EB1F-5D7A29986A95}"/>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1935: Stein–Leventhal syndrome</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1051560" y="1691640"/>
            <a:ext cx="10058400" cy="4297680"/>
          </a:xfrm>
          <a:prstGeom prst="rect">
            <a:avLst/>
          </a:prstGeom>
          <a:noFill/>
          <a:ln/>
        </p:spPr>
        <p:txBody>
          <a:bodyPr wrap="square" lIns="635" tIns="635" rIns="635" bIns="635" rtlCol="0" anchor="ctr">
            <a:normAutofit/>
          </a:bodyPr>
          <a:lstStyle/>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First classic description in seven women</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Amenorrhea + infertility + enlarged polycystic ovaries</a:t>
            </a:r>
            <a:endParaRPr lang="en-US" sz="2800" dirty="0"/>
          </a:p>
          <a:p>
            <a:pPr marL="228600" indent="-228600">
              <a:lnSpc>
                <a:spcPct val="150000"/>
              </a:lnSpc>
              <a:buSzPct val="100000"/>
              <a:buChar char="•"/>
            </a:pPr>
            <a:r>
              <a:rPr lang="en-US" sz="2800" dirty="0">
                <a:solidFill>
                  <a:srgbClr val="1F2933"/>
                </a:solidFill>
                <a:latin typeface="Aptos" pitchFamily="34" charset="0"/>
                <a:ea typeface="Aptos" pitchFamily="34" charset="-122"/>
                <a:cs typeface="Aptos" pitchFamily="34" charset="-120"/>
              </a:rPr>
              <a:t>The ovary became the center of the syndrome</a:t>
            </a:r>
            <a:endParaRPr lang="en-US" sz="28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8F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432A6CF-E8F5-06F5-2C2F-D2C28C2FED5E}"/>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1990: NIH criteria</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822960" y="1600200"/>
            <a:ext cx="4937760" cy="384048"/>
          </a:xfrm>
          <a:prstGeom prst="rect">
            <a:avLst/>
          </a:prstGeom>
          <a:noFill/>
          <a:ln/>
        </p:spPr>
        <p:txBody>
          <a:bodyPr wrap="square" rtlCol="0" anchor="ctr"/>
          <a:lstStyle/>
          <a:p>
            <a:pPr marL="0" indent="0">
              <a:buNone/>
            </a:pPr>
            <a:r>
              <a:rPr lang="en-US" sz="2400" b="1" dirty="0">
                <a:solidFill>
                  <a:srgbClr val="C53030"/>
                </a:solidFill>
              </a:rPr>
              <a:t>Diagnosis required</a:t>
            </a:r>
            <a:endParaRPr lang="en-US" sz="2400" dirty="0"/>
          </a:p>
        </p:txBody>
      </p:sp>
      <p:sp>
        <p:nvSpPr>
          <p:cNvPr id="7" name="Shape 5"/>
          <p:cNvSpPr/>
          <p:nvPr/>
        </p:nvSpPr>
        <p:spPr>
          <a:xfrm>
            <a:off x="822960" y="2075688"/>
            <a:ext cx="4892040" cy="0"/>
          </a:xfrm>
          <a:prstGeom prst="line">
            <a:avLst/>
          </a:prstGeom>
          <a:noFill/>
          <a:ln w="19050">
            <a:solidFill>
              <a:srgbClr val="C53030"/>
            </a:solidFill>
            <a:prstDash val="solid"/>
          </a:ln>
        </p:spPr>
      </p:sp>
      <p:sp>
        <p:nvSpPr>
          <p:cNvPr id="8" name="Text 6"/>
          <p:cNvSpPr/>
          <p:nvPr/>
        </p:nvSpPr>
        <p:spPr>
          <a:xfrm>
            <a:off x="960120" y="2313432"/>
            <a:ext cx="4572000"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Hyperandrogenism</a:t>
            </a:r>
            <a:endParaRPr lang="en-US" sz="2400" dirty="0"/>
          </a:p>
          <a:p>
            <a:pPr marL="177800" indent="-177800">
              <a:lnSpc>
                <a:spcPct val="150000"/>
              </a:lnSpc>
              <a:buSzPct val="100000"/>
              <a:buChar char="•"/>
            </a:pPr>
            <a:r>
              <a:rPr lang="en-US" sz="2400" dirty="0">
                <a:solidFill>
                  <a:srgbClr val="1F2933"/>
                </a:solidFill>
              </a:rPr>
              <a:t>Oligo-ovulation / anovulation</a:t>
            </a:r>
            <a:endParaRPr lang="en-US" sz="2400" dirty="0"/>
          </a:p>
          <a:p>
            <a:pPr marL="177800" indent="-177800">
              <a:lnSpc>
                <a:spcPct val="150000"/>
              </a:lnSpc>
              <a:buSzPct val="100000"/>
              <a:buChar char="•"/>
            </a:pPr>
            <a:r>
              <a:rPr lang="en-US" sz="2400" dirty="0">
                <a:solidFill>
                  <a:srgbClr val="1F2933"/>
                </a:solidFill>
              </a:rPr>
              <a:t>Exclusion of other causes</a:t>
            </a:r>
            <a:endParaRPr lang="en-US" sz="2400" dirty="0"/>
          </a:p>
        </p:txBody>
      </p:sp>
      <p:sp>
        <p:nvSpPr>
          <p:cNvPr id="9" name="Text 7"/>
          <p:cNvSpPr/>
          <p:nvPr/>
        </p:nvSpPr>
        <p:spPr>
          <a:xfrm>
            <a:off x="6446520" y="1600200"/>
            <a:ext cx="4937760" cy="384048"/>
          </a:xfrm>
          <a:prstGeom prst="rect">
            <a:avLst/>
          </a:prstGeom>
          <a:noFill/>
          <a:ln/>
        </p:spPr>
        <p:txBody>
          <a:bodyPr wrap="square" rtlCol="0" anchor="ctr"/>
          <a:lstStyle/>
          <a:p>
            <a:pPr marL="0" indent="0">
              <a:buNone/>
            </a:pPr>
            <a:r>
              <a:rPr lang="en-US" sz="2400" b="1" dirty="0">
                <a:solidFill>
                  <a:srgbClr val="2F855A"/>
                </a:solidFill>
              </a:rPr>
              <a:t>What it emphasized</a:t>
            </a:r>
            <a:endParaRPr lang="en-US" sz="2400" dirty="0"/>
          </a:p>
        </p:txBody>
      </p:sp>
      <p:sp>
        <p:nvSpPr>
          <p:cNvPr id="10" name="Shape 8"/>
          <p:cNvSpPr/>
          <p:nvPr/>
        </p:nvSpPr>
        <p:spPr>
          <a:xfrm>
            <a:off x="6446520" y="2075688"/>
            <a:ext cx="4892040" cy="0"/>
          </a:xfrm>
          <a:prstGeom prst="line">
            <a:avLst/>
          </a:prstGeom>
          <a:noFill/>
          <a:ln w="19050">
            <a:solidFill>
              <a:srgbClr val="2F855A"/>
            </a:solidFill>
            <a:prstDash val="solid"/>
          </a:ln>
        </p:spPr>
      </p:sp>
      <p:sp>
        <p:nvSpPr>
          <p:cNvPr id="11" name="Text 9"/>
          <p:cNvSpPr/>
          <p:nvPr/>
        </p:nvSpPr>
        <p:spPr>
          <a:xfrm>
            <a:off x="6583680" y="2313432"/>
            <a:ext cx="4572000"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Clinical endocrine dysfunction</a:t>
            </a:r>
            <a:endParaRPr lang="en-US" sz="2400" dirty="0"/>
          </a:p>
          <a:p>
            <a:pPr marL="177800" indent="-177800">
              <a:lnSpc>
                <a:spcPct val="150000"/>
              </a:lnSpc>
              <a:buSzPct val="100000"/>
              <a:buChar char="•"/>
            </a:pPr>
            <a:r>
              <a:rPr lang="en-US" sz="2400" dirty="0">
                <a:solidFill>
                  <a:srgbClr val="1F2933"/>
                </a:solidFill>
              </a:rPr>
              <a:t>Ovulatory dysfunction</a:t>
            </a:r>
            <a:endParaRPr lang="en-US" sz="2400" dirty="0"/>
          </a:p>
          <a:p>
            <a:pPr marL="177800" indent="-177800">
              <a:lnSpc>
                <a:spcPct val="150000"/>
              </a:lnSpc>
              <a:buSzPct val="100000"/>
              <a:buChar char="•"/>
            </a:pPr>
            <a:r>
              <a:rPr lang="en-US" sz="2400" dirty="0">
                <a:solidFill>
                  <a:srgbClr val="1F2933"/>
                </a:solidFill>
              </a:rPr>
              <a:t>No requirement for polycystic ovaries</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8F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853612F-AB32-F7A9-A1C4-E63A9A28698F}"/>
              </a:ext>
            </a:extLst>
          </p:cNvPr>
          <p:cNvPicPr>
            <a:picLocks noChangeAspect="1"/>
          </p:cNvPicPr>
          <p:nvPr/>
        </p:nvPicPr>
        <p:blipFill>
          <a:blip r:embed="rId3"/>
          <a:stretch>
            <a:fillRect/>
          </a:stretch>
        </p:blipFill>
        <p:spPr>
          <a:xfrm>
            <a:off x="0" y="0"/>
            <a:ext cx="12192000" cy="6858000"/>
          </a:xfrm>
          <a:prstGeom prst="rect">
            <a:avLst/>
          </a:prstGeom>
        </p:spPr>
      </p:pic>
      <p:sp>
        <p:nvSpPr>
          <p:cNvPr id="2" name="Shape 0"/>
          <p:cNvSpPr/>
          <p:nvPr/>
        </p:nvSpPr>
        <p:spPr>
          <a:xfrm>
            <a:off x="621792" y="438912"/>
            <a:ext cx="100584" cy="566928"/>
          </a:xfrm>
          <a:prstGeom prst="rect">
            <a:avLst/>
          </a:prstGeom>
          <a:solidFill>
            <a:srgbClr val="2E8B8B"/>
          </a:solidFill>
          <a:ln w="12700">
            <a:solidFill>
              <a:srgbClr val="2E8B8B"/>
            </a:solidFill>
            <a:prstDash val="solid"/>
          </a:ln>
        </p:spPr>
      </p:sp>
      <p:sp>
        <p:nvSpPr>
          <p:cNvPr id="3" name="Text 1"/>
          <p:cNvSpPr/>
          <p:nvPr/>
        </p:nvSpPr>
        <p:spPr>
          <a:xfrm>
            <a:off x="822960" y="384048"/>
            <a:ext cx="10607040" cy="566928"/>
          </a:xfrm>
          <a:prstGeom prst="rect">
            <a:avLst/>
          </a:prstGeom>
          <a:noFill/>
          <a:ln/>
        </p:spPr>
        <p:txBody>
          <a:bodyPr wrap="square" rtlCol="0" anchor="ctr">
            <a:noAutofit/>
          </a:bodyPr>
          <a:lstStyle/>
          <a:p>
            <a:pPr marL="0" indent="0">
              <a:buNone/>
            </a:pPr>
            <a:r>
              <a:rPr lang="en-US" sz="3200" b="1" dirty="0">
                <a:solidFill>
                  <a:srgbClr val="17324D"/>
                </a:solidFill>
                <a:latin typeface="Aptos Display" pitchFamily="34" charset="0"/>
                <a:ea typeface="Aptos Display" pitchFamily="34" charset="-122"/>
                <a:cs typeface="Aptos Display" pitchFamily="34" charset="-120"/>
              </a:rPr>
              <a:t>2003: Rotterdam criteria</a:t>
            </a:r>
            <a:endParaRPr lang="en-US" sz="3200" dirty="0"/>
          </a:p>
        </p:txBody>
      </p:sp>
      <p:sp>
        <p:nvSpPr>
          <p:cNvPr id="4" name="Shape 2"/>
          <p:cNvSpPr/>
          <p:nvPr/>
        </p:nvSpPr>
        <p:spPr>
          <a:xfrm>
            <a:off x="621792" y="1252728"/>
            <a:ext cx="10972800" cy="0"/>
          </a:xfrm>
          <a:prstGeom prst="line">
            <a:avLst/>
          </a:prstGeom>
          <a:noFill/>
          <a:ln w="12700">
            <a:solidFill>
              <a:srgbClr val="E7E1D8"/>
            </a:solidFill>
            <a:prstDash val="solid"/>
          </a:ln>
        </p:spPr>
      </p:sp>
      <p:sp>
        <p:nvSpPr>
          <p:cNvPr id="5" name="Text 3"/>
          <p:cNvSpPr/>
          <p:nvPr/>
        </p:nvSpPr>
        <p:spPr>
          <a:xfrm>
            <a:off x="621792" y="6464808"/>
            <a:ext cx="6858000" cy="182880"/>
          </a:xfrm>
          <a:prstGeom prst="rect">
            <a:avLst/>
          </a:prstGeom>
          <a:noFill/>
          <a:ln/>
        </p:spPr>
        <p:txBody>
          <a:bodyPr wrap="square" rtlCol="0" anchor="ctr"/>
          <a:lstStyle/>
          <a:p>
            <a:pPr marL="0" indent="0">
              <a:buNone/>
            </a:pPr>
            <a:r>
              <a:rPr lang="en-US" sz="850" dirty="0">
                <a:solidFill>
                  <a:srgbClr val="8A7C70"/>
                </a:solidFill>
              </a:rPr>
              <a:t>Part 1 • History</a:t>
            </a:r>
            <a:endParaRPr lang="en-US" sz="850" dirty="0"/>
          </a:p>
        </p:txBody>
      </p:sp>
      <p:sp>
        <p:nvSpPr>
          <p:cNvPr id="6" name="Text 4"/>
          <p:cNvSpPr/>
          <p:nvPr/>
        </p:nvSpPr>
        <p:spPr>
          <a:xfrm>
            <a:off x="822960" y="1600200"/>
            <a:ext cx="4937760" cy="384048"/>
          </a:xfrm>
          <a:prstGeom prst="rect">
            <a:avLst/>
          </a:prstGeom>
          <a:noFill/>
          <a:ln/>
        </p:spPr>
        <p:txBody>
          <a:bodyPr wrap="square" rtlCol="0" anchor="ctr"/>
          <a:lstStyle/>
          <a:p>
            <a:pPr marL="0" indent="0">
              <a:lnSpc>
                <a:spcPct val="150000"/>
              </a:lnSpc>
              <a:buNone/>
            </a:pPr>
            <a:r>
              <a:rPr lang="en-US" sz="2400" b="1" dirty="0">
                <a:solidFill>
                  <a:srgbClr val="C53030"/>
                </a:solidFill>
              </a:rPr>
              <a:t>Any 2 of 3</a:t>
            </a:r>
            <a:endParaRPr lang="en-US" sz="2400" dirty="0"/>
          </a:p>
        </p:txBody>
      </p:sp>
      <p:sp>
        <p:nvSpPr>
          <p:cNvPr id="7" name="Shape 5"/>
          <p:cNvSpPr/>
          <p:nvPr/>
        </p:nvSpPr>
        <p:spPr>
          <a:xfrm>
            <a:off x="822960" y="2075688"/>
            <a:ext cx="4892040" cy="0"/>
          </a:xfrm>
          <a:prstGeom prst="line">
            <a:avLst/>
          </a:prstGeom>
          <a:noFill/>
          <a:ln w="19050">
            <a:solidFill>
              <a:srgbClr val="C53030"/>
            </a:solidFill>
            <a:prstDash val="solid"/>
          </a:ln>
        </p:spPr>
      </p:sp>
      <p:sp>
        <p:nvSpPr>
          <p:cNvPr id="8" name="Text 6"/>
          <p:cNvSpPr/>
          <p:nvPr/>
        </p:nvSpPr>
        <p:spPr>
          <a:xfrm>
            <a:off x="960120" y="2313432"/>
            <a:ext cx="5013960"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Oligo-anovulation</a:t>
            </a:r>
            <a:endParaRPr lang="en-US" sz="2400" dirty="0"/>
          </a:p>
          <a:p>
            <a:pPr marL="177800" indent="-177800">
              <a:lnSpc>
                <a:spcPct val="150000"/>
              </a:lnSpc>
              <a:buSzPct val="100000"/>
              <a:buChar char="•"/>
            </a:pPr>
            <a:r>
              <a:rPr lang="en-US" sz="2400" dirty="0">
                <a:solidFill>
                  <a:srgbClr val="1F2933"/>
                </a:solidFill>
              </a:rPr>
              <a:t>Clinical or biochemical hyperandrogenism</a:t>
            </a:r>
            <a:endParaRPr lang="en-US" sz="2400" dirty="0"/>
          </a:p>
          <a:p>
            <a:pPr marL="177800" indent="-177800">
              <a:lnSpc>
                <a:spcPct val="150000"/>
              </a:lnSpc>
              <a:buSzPct val="100000"/>
              <a:buChar char="•"/>
            </a:pPr>
            <a:r>
              <a:rPr lang="en-US" sz="2400" dirty="0">
                <a:solidFill>
                  <a:srgbClr val="1F2933"/>
                </a:solidFill>
              </a:rPr>
              <a:t>Polycystic ovarian morphology</a:t>
            </a:r>
            <a:endParaRPr lang="en-US" sz="2400" dirty="0"/>
          </a:p>
        </p:txBody>
      </p:sp>
      <p:sp>
        <p:nvSpPr>
          <p:cNvPr id="9" name="Text 7"/>
          <p:cNvSpPr/>
          <p:nvPr/>
        </p:nvSpPr>
        <p:spPr>
          <a:xfrm>
            <a:off x="6446520" y="1600200"/>
            <a:ext cx="4937760" cy="384048"/>
          </a:xfrm>
          <a:prstGeom prst="rect">
            <a:avLst/>
          </a:prstGeom>
          <a:noFill/>
          <a:ln/>
        </p:spPr>
        <p:txBody>
          <a:bodyPr wrap="square" rtlCol="0" anchor="ctr"/>
          <a:lstStyle/>
          <a:p>
            <a:pPr marL="0" indent="0">
              <a:lnSpc>
                <a:spcPct val="150000"/>
              </a:lnSpc>
              <a:buNone/>
            </a:pPr>
            <a:r>
              <a:rPr lang="en-US" sz="2400" b="1" dirty="0">
                <a:solidFill>
                  <a:srgbClr val="2F855A"/>
                </a:solidFill>
              </a:rPr>
              <a:t>Original ultrasound threshold</a:t>
            </a:r>
            <a:endParaRPr lang="en-US" sz="2400" dirty="0"/>
          </a:p>
        </p:txBody>
      </p:sp>
      <p:sp>
        <p:nvSpPr>
          <p:cNvPr id="10" name="Shape 8"/>
          <p:cNvSpPr/>
          <p:nvPr/>
        </p:nvSpPr>
        <p:spPr>
          <a:xfrm>
            <a:off x="6446520" y="2075688"/>
            <a:ext cx="4892040" cy="0"/>
          </a:xfrm>
          <a:prstGeom prst="line">
            <a:avLst/>
          </a:prstGeom>
          <a:noFill/>
          <a:ln w="19050">
            <a:solidFill>
              <a:srgbClr val="2F855A"/>
            </a:solidFill>
            <a:prstDash val="solid"/>
          </a:ln>
        </p:spPr>
      </p:sp>
      <p:sp>
        <p:nvSpPr>
          <p:cNvPr id="11" name="Text 9"/>
          <p:cNvSpPr/>
          <p:nvPr/>
        </p:nvSpPr>
        <p:spPr>
          <a:xfrm>
            <a:off x="6583680" y="2313432"/>
            <a:ext cx="4572000" cy="3566160"/>
          </a:xfrm>
          <a:prstGeom prst="rect">
            <a:avLst/>
          </a:prstGeom>
          <a:noFill/>
          <a:ln/>
        </p:spPr>
        <p:txBody>
          <a:bodyPr wrap="square" rtlCol="0" anchor="ctr">
            <a:normAutofit/>
          </a:bodyPr>
          <a:lstStyle/>
          <a:p>
            <a:pPr marL="177800" indent="-177800">
              <a:lnSpc>
                <a:spcPct val="150000"/>
              </a:lnSpc>
              <a:buSzPct val="100000"/>
              <a:buChar char="•"/>
            </a:pPr>
            <a:r>
              <a:rPr lang="en-US" sz="2400" dirty="0">
                <a:solidFill>
                  <a:srgbClr val="1F2933"/>
                </a:solidFill>
              </a:rPr>
              <a:t>≥12 follicles, 2–9 mm</a:t>
            </a:r>
            <a:endParaRPr lang="en-US" sz="2400" dirty="0"/>
          </a:p>
          <a:p>
            <a:pPr marL="177800" indent="-177800">
              <a:lnSpc>
                <a:spcPct val="150000"/>
              </a:lnSpc>
              <a:buSzPct val="100000"/>
              <a:buChar char="•"/>
            </a:pPr>
            <a:r>
              <a:rPr lang="en-US" sz="2400" dirty="0">
                <a:solidFill>
                  <a:srgbClr val="1F2933"/>
                </a:solidFill>
              </a:rPr>
              <a:t>And/or ovarian volume &gt;10 mL</a:t>
            </a:r>
            <a:endParaRPr lang="en-US" sz="2400" dirty="0"/>
          </a:p>
          <a:p>
            <a:pPr marL="177800" indent="-177800">
              <a:lnSpc>
                <a:spcPct val="150000"/>
              </a:lnSpc>
              <a:buSzPct val="100000"/>
              <a:buChar char="•"/>
            </a:pPr>
            <a:r>
              <a:rPr lang="en-US" sz="2400" dirty="0">
                <a:solidFill>
                  <a:srgbClr val="1F2933"/>
                </a:solidFill>
              </a:rPr>
              <a:t>At least one ovary</a:t>
            </a:r>
            <a:endParaRPr lang="en-US" sz="2400" dirty="0"/>
          </a:p>
        </p:txBody>
      </p:sp>
      <p:sp>
        <p:nvSpPr>
          <p:cNvPr id="25" name="Slide Number Placeholder 0"/>
          <p:cNvSpPr>
            <a:spLocks noGrp="1"/>
          </p:cNvSpPr>
          <p:nvPr>
            <p:ph type="sldNum" sz="quarter" idx="4294967295"/>
          </p:nvPr>
        </p:nvSpPr>
        <p:spPr>
          <a:xfrm>
            <a:off x="1147572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7A6A5D"/>
                </a:solidFill>
                <a:latin typeface="Aptos"/>
                <a:ea typeface="Aptos"/>
                <a:cs typeface="Aptos"/>
              </a:defRPr>
            </a:lvl1pPr>
          </a:lstStyle>
          <a:p>
            <a:pPr algn="l"/>
            <a:fld id="{F7021451-1387-4CA6-816F-3879F97B5CBC}" type="slidenum">
              <a:rPr lang="en-US" b="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Savon</Template>
  <TotalTime>110</TotalTime>
  <Words>3544</Words>
  <Application>Microsoft Office PowerPoint</Application>
  <PresentationFormat>Widescreen</PresentationFormat>
  <Paragraphs>416</Paragraphs>
  <Slides>45</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Algerian</vt: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PCOS to PMOS</dc:title>
  <dc:subject>Why change in name from PCOS to PMOS</dc:subject>
  <dc:creator>OpenAI</dc:creator>
  <cp:lastModifiedBy>Farnaz Kausar</cp:lastModifiedBy>
  <cp:revision>3</cp:revision>
  <dcterms:created xsi:type="dcterms:W3CDTF">2026-06-21T13:52:30Z</dcterms:created>
  <dcterms:modified xsi:type="dcterms:W3CDTF">2026-06-27T09:13:24Z</dcterms:modified>
</cp:coreProperties>
</file>